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57" r:id="rId3"/>
    <p:sldId id="275" r:id="rId4"/>
    <p:sldId id="258" r:id="rId5"/>
    <p:sldId id="276" r:id="rId6"/>
    <p:sldId id="359" r:id="rId7"/>
    <p:sldId id="277" r:id="rId8"/>
    <p:sldId id="278" r:id="rId9"/>
    <p:sldId id="355" r:id="rId10"/>
    <p:sldId id="279" r:id="rId11"/>
    <p:sldId id="351" r:id="rId12"/>
    <p:sldId id="352" r:id="rId13"/>
    <p:sldId id="353" r:id="rId14"/>
    <p:sldId id="354" r:id="rId15"/>
    <p:sldId id="280" r:id="rId16"/>
    <p:sldId id="347" r:id="rId17"/>
    <p:sldId id="349" r:id="rId18"/>
    <p:sldId id="348" r:id="rId19"/>
    <p:sldId id="281" r:id="rId20"/>
    <p:sldId id="282" r:id="rId21"/>
    <p:sldId id="283" r:id="rId22"/>
    <p:sldId id="284" r:id="rId23"/>
    <p:sldId id="285" r:id="rId24"/>
    <p:sldId id="287" r:id="rId25"/>
    <p:sldId id="288" r:id="rId26"/>
    <p:sldId id="290" r:id="rId27"/>
    <p:sldId id="294" r:id="rId28"/>
    <p:sldId id="295" r:id="rId29"/>
    <p:sldId id="296" r:id="rId30"/>
    <p:sldId id="297" r:id="rId31"/>
    <p:sldId id="298" r:id="rId32"/>
    <p:sldId id="299" r:id="rId33"/>
    <p:sldId id="300" r:id="rId34"/>
    <p:sldId id="301" r:id="rId35"/>
    <p:sldId id="302" r:id="rId36"/>
    <p:sldId id="303" r:id="rId37"/>
    <p:sldId id="304" r:id="rId38"/>
    <p:sldId id="305" r:id="rId39"/>
    <p:sldId id="320" r:id="rId40"/>
    <p:sldId id="321" r:id="rId41"/>
    <p:sldId id="322" r:id="rId42"/>
    <p:sldId id="323" r:id="rId43"/>
    <p:sldId id="324" r:id="rId44"/>
    <p:sldId id="325" r:id="rId45"/>
    <p:sldId id="326" r:id="rId46"/>
    <p:sldId id="330" r:id="rId47"/>
    <p:sldId id="327" r:id="rId48"/>
    <p:sldId id="328" r:id="rId49"/>
    <p:sldId id="329" r:id="rId50"/>
    <p:sldId id="331" r:id="rId51"/>
    <p:sldId id="332" r:id="rId52"/>
    <p:sldId id="333" r:id="rId53"/>
    <p:sldId id="334" r:id="rId54"/>
    <p:sldId id="335" r:id="rId55"/>
    <p:sldId id="336" r:id="rId56"/>
    <p:sldId id="337" r:id="rId57"/>
    <p:sldId id="338" r:id="rId58"/>
    <p:sldId id="339" r:id="rId59"/>
    <p:sldId id="341" r:id="rId60"/>
    <p:sldId id="342" r:id="rId61"/>
    <p:sldId id="343" r:id="rId62"/>
    <p:sldId id="344" r:id="rId63"/>
    <p:sldId id="345" r:id="rId64"/>
    <p:sldId id="346" r:id="rId65"/>
    <p:sldId id="358" r:id="rId66"/>
  </p:sldIdLst>
  <p:sldSz cx="9144000" cy="6858000" type="screen4x3"/>
  <p:notesSz cx="6858000" cy="9144000"/>
  <p:defaultTex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3543" autoAdjust="0"/>
    <p:restoredTop sz="94660"/>
  </p:normalViewPr>
  <p:slideViewPr>
    <p:cSldViewPr>
      <p:cViewPr varScale="1">
        <p:scale>
          <a:sx n="77" d="100"/>
          <a:sy n="77" d="100"/>
        </p:scale>
        <p:origin x="1328"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0.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ar-SA" smtClean="0"/>
              <a:t>انقر لتحرير نمط العنوان الثانوي الرئيسي</a:t>
            </a:r>
            <a:endParaRPr kumimoji="0" lang="en-US"/>
          </a:p>
        </p:txBody>
      </p:sp>
      <p:sp>
        <p:nvSpPr>
          <p:cNvPr id="30" name="Date Placeholder 29"/>
          <p:cNvSpPr>
            <a:spLocks noGrp="1"/>
          </p:cNvSpPr>
          <p:nvPr>
            <p:ph type="dt" sz="half" idx="10"/>
          </p:nvPr>
        </p:nvSpPr>
        <p:spPr/>
        <p:txBody>
          <a:bodyPr/>
          <a:lstStyle/>
          <a:p>
            <a:fld id="{82D25646-399C-4DE9-8D34-AEB93440DF78}" type="datetimeFigureOut">
              <a:rPr lang="ar-EG" smtClean="0"/>
              <a:pPr/>
              <a:t>15/06/1442</a:t>
            </a:fld>
            <a:endParaRPr lang="ar-EG"/>
          </a:p>
        </p:txBody>
      </p:sp>
      <p:sp>
        <p:nvSpPr>
          <p:cNvPr id="19" name="Footer Placeholder 18"/>
          <p:cNvSpPr>
            <a:spLocks noGrp="1"/>
          </p:cNvSpPr>
          <p:nvPr>
            <p:ph type="ftr" sz="quarter" idx="11"/>
          </p:nvPr>
        </p:nvSpPr>
        <p:spPr/>
        <p:txBody>
          <a:bodyPr/>
          <a:lstStyle/>
          <a:p>
            <a:endParaRPr lang="ar-EG"/>
          </a:p>
        </p:txBody>
      </p:sp>
      <p:sp>
        <p:nvSpPr>
          <p:cNvPr id="27" name="Slide Number Placeholder 26"/>
          <p:cNvSpPr>
            <a:spLocks noGrp="1"/>
          </p:cNvSpPr>
          <p:nvPr>
            <p:ph type="sldNum" sz="quarter" idx="12"/>
          </p:nvPr>
        </p:nvSpPr>
        <p:spPr/>
        <p:txBody>
          <a:bodyPr/>
          <a:lstStyle/>
          <a:p>
            <a:fld id="{7D941689-E9FE-41FA-B151-6E938E62D56A}" type="slidenum">
              <a:rPr lang="ar-EG" smtClean="0"/>
              <a:pPr/>
              <a:t>‹#›</a:t>
            </a:fld>
            <a:endParaRPr lang="ar-EG"/>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Content Placeholder 2"/>
          <p:cNvSpPr>
            <a:spLocks noGrp="1"/>
          </p:cNvSpPr>
          <p:nvPr>
            <p:ph idx="1"/>
          </p:nvPr>
        </p:nvSpPr>
        <p:spPr/>
        <p:txBody>
          <a:body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82D25646-399C-4DE9-8D34-AEB93440DF78}" type="datetimeFigureOut">
              <a:rPr lang="ar-EG" smtClean="0"/>
              <a:pPr/>
              <a:t>15/06/1442</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D941689-E9FE-41FA-B151-6E938E62D56A}" type="slidenum">
              <a:rPr lang="ar-EG" smtClean="0"/>
              <a:pPr/>
              <a:t>‹#›</a:t>
            </a:fld>
            <a:endParaRPr lang="ar-EG"/>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ar-SA" smtClean="0"/>
              <a:t>انقر لتحرير أنماط النص الرئيسي</a:t>
            </a:r>
          </a:p>
        </p:txBody>
      </p:sp>
      <p:sp>
        <p:nvSpPr>
          <p:cNvPr id="4" name="Date Placeholder 3"/>
          <p:cNvSpPr>
            <a:spLocks noGrp="1"/>
          </p:cNvSpPr>
          <p:nvPr>
            <p:ph type="dt" sz="half" idx="10"/>
          </p:nvPr>
        </p:nvSpPr>
        <p:spPr/>
        <p:txBody>
          <a:bodyPr/>
          <a:lstStyle/>
          <a:p>
            <a:fld id="{82D25646-399C-4DE9-8D34-AEB93440DF78}" type="datetimeFigureOut">
              <a:rPr lang="ar-EG" smtClean="0"/>
              <a:pPr/>
              <a:t>15/06/1442</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D941689-E9FE-41FA-B151-6E938E62D56A}" type="slidenum">
              <a:rPr lang="ar-EG" smtClean="0"/>
              <a:pPr/>
              <a:t>‹#›</a:t>
            </a:fld>
            <a:endParaRPr lang="ar-EG"/>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ar-SA" smtClean="0"/>
              <a:t>انقر لتحرير نمط العنوان الرئيسي</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5" name="Date Placeholder 4"/>
          <p:cNvSpPr>
            <a:spLocks noGrp="1"/>
          </p:cNvSpPr>
          <p:nvPr>
            <p:ph type="dt" sz="half" idx="10"/>
          </p:nvPr>
        </p:nvSpPr>
        <p:spPr/>
        <p:txBody>
          <a:bodyPr/>
          <a:lstStyle/>
          <a:p>
            <a:fld id="{82D25646-399C-4DE9-8D34-AEB93440DF78}" type="datetimeFigureOut">
              <a:rPr lang="ar-EG" smtClean="0"/>
              <a:pPr/>
              <a:t>15/06/1442</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D941689-E9FE-41FA-B151-6E938E62D56A}" type="slidenum">
              <a:rPr lang="ar-EG" smtClean="0"/>
              <a:pPr/>
              <a:t>‹#›</a:t>
            </a:fld>
            <a:endParaRPr lang="ar-EG"/>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ar-SA" smtClean="0"/>
              <a:t>انقر لتحرير أنماط النص الرئيسي</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ar-SA" smtClean="0"/>
              <a:t>انقر لتحرير أنماط النص الرئيسي</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7" name="Date Placeholder 6"/>
          <p:cNvSpPr>
            <a:spLocks noGrp="1"/>
          </p:cNvSpPr>
          <p:nvPr>
            <p:ph type="dt" sz="half" idx="10"/>
          </p:nvPr>
        </p:nvSpPr>
        <p:spPr/>
        <p:txBody>
          <a:bodyPr/>
          <a:lstStyle/>
          <a:p>
            <a:fld id="{82D25646-399C-4DE9-8D34-AEB93440DF78}" type="datetimeFigureOut">
              <a:rPr lang="ar-EG" smtClean="0"/>
              <a:pPr/>
              <a:t>15/06/1442</a:t>
            </a:fld>
            <a:endParaRPr lang="ar-EG"/>
          </a:p>
        </p:txBody>
      </p:sp>
      <p:sp>
        <p:nvSpPr>
          <p:cNvPr id="8" name="Footer Placeholder 7"/>
          <p:cNvSpPr>
            <a:spLocks noGrp="1"/>
          </p:cNvSpPr>
          <p:nvPr>
            <p:ph type="ftr" sz="quarter" idx="11"/>
          </p:nvPr>
        </p:nvSpPr>
        <p:spPr/>
        <p:txBody>
          <a:bodyPr/>
          <a:lstStyle/>
          <a:p>
            <a:endParaRPr lang="ar-EG"/>
          </a:p>
        </p:txBody>
      </p:sp>
      <p:sp>
        <p:nvSpPr>
          <p:cNvPr id="9" name="Slide Number Placeholder 8"/>
          <p:cNvSpPr>
            <a:spLocks noGrp="1"/>
          </p:cNvSpPr>
          <p:nvPr>
            <p:ph type="sldNum" sz="quarter" idx="12"/>
          </p:nvPr>
        </p:nvSpPr>
        <p:spPr/>
        <p:txBody>
          <a:bodyPr/>
          <a:lstStyle/>
          <a:p>
            <a:fld id="{7D941689-E9FE-41FA-B151-6E938E62D56A}" type="slidenum">
              <a:rPr lang="ar-EG" smtClean="0"/>
              <a:pPr/>
              <a:t>‹#›</a:t>
            </a:fld>
            <a:endParaRPr lang="ar-EG"/>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ar-SA" smtClean="0"/>
              <a:t>انقر لتحرير نمط العنوان الرئيسي</a:t>
            </a:r>
            <a:endParaRPr kumimoji="0" lang="en-US"/>
          </a:p>
        </p:txBody>
      </p:sp>
      <p:sp>
        <p:nvSpPr>
          <p:cNvPr id="3" name="Date Placeholder 2"/>
          <p:cNvSpPr>
            <a:spLocks noGrp="1"/>
          </p:cNvSpPr>
          <p:nvPr>
            <p:ph type="dt" sz="half" idx="10"/>
          </p:nvPr>
        </p:nvSpPr>
        <p:spPr/>
        <p:txBody>
          <a:bodyPr/>
          <a:lstStyle/>
          <a:p>
            <a:fld id="{82D25646-399C-4DE9-8D34-AEB93440DF78}" type="datetimeFigureOut">
              <a:rPr lang="ar-EG" smtClean="0"/>
              <a:pPr/>
              <a:t>15/06/1442</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7D941689-E9FE-41FA-B151-6E938E62D56A}" type="slidenum">
              <a:rPr lang="ar-EG" smtClean="0"/>
              <a:pPr/>
              <a:t>‹#›</a:t>
            </a:fld>
            <a:endParaRPr lang="ar-EG"/>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D25646-399C-4DE9-8D34-AEB93440DF78}" type="datetimeFigureOut">
              <a:rPr lang="ar-EG" smtClean="0"/>
              <a:pPr/>
              <a:t>15/06/1442</a:t>
            </a:fld>
            <a:endParaRPr lang="ar-EG"/>
          </a:p>
        </p:txBody>
      </p:sp>
      <p:sp>
        <p:nvSpPr>
          <p:cNvPr id="3" name="Footer Placeholder 2"/>
          <p:cNvSpPr>
            <a:spLocks noGrp="1"/>
          </p:cNvSpPr>
          <p:nvPr>
            <p:ph type="ftr" sz="quarter" idx="11"/>
          </p:nvPr>
        </p:nvSpPr>
        <p:spPr/>
        <p:txBody>
          <a:bodyPr/>
          <a:lstStyle/>
          <a:p>
            <a:endParaRPr lang="ar-EG"/>
          </a:p>
        </p:txBody>
      </p:sp>
      <p:sp>
        <p:nvSpPr>
          <p:cNvPr id="4" name="Slide Number Placeholder 3"/>
          <p:cNvSpPr>
            <a:spLocks noGrp="1"/>
          </p:cNvSpPr>
          <p:nvPr>
            <p:ph type="sldNum" sz="quarter" idx="12"/>
          </p:nvPr>
        </p:nvSpPr>
        <p:spPr/>
        <p:txBody>
          <a:bodyPr/>
          <a:lstStyle/>
          <a:p>
            <a:fld id="{7D941689-E9FE-41FA-B151-6E938E62D56A}" type="slidenum">
              <a:rPr lang="ar-EG" smtClean="0"/>
              <a:pPr/>
              <a:t>‹#›</a:t>
            </a:fld>
            <a:endParaRPr lang="ar-EG"/>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ar-SA" smtClean="0"/>
              <a:t>انقر لتحرير أنماط النص الرئيسي</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5" name="Date Placeholder 4"/>
          <p:cNvSpPr>
            <a:spLocks noGrp="1"/>
          </p:cNvSpPr>
          <p:nvPr>
            <p:ph type="dt" sz="half" idx="10"/>
          </p:nvPr>
        </p:nvSpPr>
        <p:spPr/>
        <p:txBody>
          <a:bodyPr/>
          <a:lstStyle/>
          <a:p>
            <a:fld id="{82D25646-399C-4DE9-8D34-AEB93440DF78}" type="datetimeFigureOut">
              <a:rPr lang="ar-EG" smtClean="0"/>
              <a:pPr/>
              <a:t>15/06/1442</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D941689-E9FE-41FA-B151-6E938E62D56A}" type="slidenum">
              <a:rPr lang="ar-EG" smtClean="0"/>
              <a:pPr/>
              <a:t>‹#›</a:t>
            </a:fld>
            <a:endParaRPr lang="ar-EG"/>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ar-SA" smtClean="0"/>
              <a:t>انقر لتحرير نمط العنوان الرئيسي</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ar-SA" smtClean="0"/>
              <a:t>انقر لتحرير أنماط النص الرئيسي</a:t>
            </a:r>
          </a:p>
        </p:txBody>
      </p:sp>
      <p:sp>
        <p:nvSpPr>
          <p:cNvPr id="5" name="Date Placeholder 4"/>
          <p:cNvSpPr>
            <a:spLocks noGrp="1"/>
          </p:cNvSpPr>
          <p:nvPr>
            <p:ph type="dt" sz="half" idx="10"/>
          </p:nvPr>
        </p:nvSpPr>
        <p:spPr/>
        <p:txBody>
          <a:bodyPr/>
          <a:lstStyle/>
          <a:p>
            <a:fld id="{82D25646-399C-4DE9-8D34-AEB93440DF78}" type="datetimeFigureOut">
              <a:rPr lang="ar-EG" smtClean="0"/>
              <a:pPr/>
              <a:t>15/06/1442</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a:xfrm>
            <a:off x="8077200" y="6356350"/>
            <a:ext cx="609600" cy="365125"/>
          </a:xfrm>
        </p:spPr>
        <p:txBody>
          <a:bodyPr/>
          <a:lstStyle/>
          <a:p>
            <a:fld id="{7D941689-E9FE-41FA-B151-6E938E62D56A}" type="slidenum">
              <a:rPr lang="ar-EG" smtClean="0"/>
              <a:pPr/>
              <a:t>‹#›</a:t>
            </a:fld>
            <a:endParaRPr lang="ar-EG"/>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ar-SA" smtClean="0"/>
              <a:t>انقر فوق الأيقونة لإضافة صورة</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82D25646-399C-4DE9-8D34-AEB93440DF78}" type="datetimeFigureOut">
              <a:rPr lang="ar-EG" smtClean="0"/>
              <a:pPr/>
              <a:t>15/06/1442</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D941689-E9FE-41FA-B151-6E938E62D56A}" type="slidenum">
              <a:rPr lang="ar-EG" smtClean="0"/>
              <a:pPr/>
              <a:t>‹#›</a:t>
            </a:fld>
            <a:endParaRPr lang="ar-EG"/>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ar-SA" smtClean="0"/>
              <a:t>انقر لتحرير نمط العنوان الرئيسي</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82D25646-399C-4DE9-8D34-AEB93440DF78}" type="datetimeFigureOut">
              <a:rPr lang="ar-EG" smtClean="0"/>
              <a:pPr/>
              <a:t>15/06/1442</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D941689-E9FE-41FA-B151-6E938E62D56A}" type="slidenum">
              <a:rPr lang="ar-EG" smtClean="0"/>
              <a:pPr/>
              <a:t>‹#›</a:t>
            </a:fld>
            <a:endParaRPr lang="ar-EG"/>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92100"/>
            <a:ext cx="8229600" cy="1384300"/>
          </a:xfrm>
        </p:spPr>
        <p:txBody>
          <a:bodyPr/>
          <a:lstStyle/>
          <a:p>
            <a:r>
              <a:rPr lang="en-US" smtClean="0"/>
              <a:t>Click to edit Master title style</a:t>
            </a:r>
            <a:endParaRPr lang="ar-EG"/>
          </a:p>
        </p:txBody>
      </p:sp>
      <p:sp>
        <p:nvSpPr>
          <p:cNvPr id="3" name="Text Placeholder 2"/>
          <p:cNvSpPr>
            <a:spLocks noGrp="1"/>
          </p:cNvSpPr>
          <p:nvPr>
            <p:ph type="body" sz="half" idx="1"/>
          </p:nvPr>
        </p:nvSpPr>
        <p:spPr>
          <a:xfrm>
            <a:off x="457200" y="19050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
        <p:nvSpPr>
          <p:cNvPr id="4" name="ClipArt Placeholder 3"/>
          <p:cNvSpPr>
            <a:spLocks noGrp="1"/>
          </p:cNvSpPr>
          <p:nvPr>
            <p:ph type="clipArt" sz="half" idx="2"/>
          </p:nvPr>
        </p:nvSpPr>
        <p:spPr>
          <a:xfrm>
            <a:off x="4648200" y="1905000"/>
            <a:ext cx="4038600" cy="4114800"/>
          </a:xfrm>
        </p:spPr>
        <p:txBody>
          <a:bodyPr>
            <a:normAutofit/>
          </a:bodyPr>
          <a:lstStyle/>
          <a:p>
            <a:pPr lvl="0"/>
            <a:endParaRPr lang="ar-EG" noProof="0" smtClean="0"/>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54722B36-7BBB-4E34-BF4D-31E19E1DE521}" type="slidenum">
              <a:rPr lang="ar-SA"/>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ar-SA" smtClean="0"/>
              <a:t>انقر لتحرير نمط العنوان الرئيسي</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ar-SA" smtClean="0"/>
              <a:t>انقر لتحرير أنماط النص الرئيسي</a:t>
            </a:r>
          </a:p>
          <a:p>
            <a:pPr lvl="1" eaLnBrk="1" latinLnBrk="0" hangingPunct="1"/>
            <a:r>
              <a:rPr kumimoji="0" lang="ar-SA" smtClean="0"/>
              <a:t>المستوى الثاني</a:t>
            </a:r>
          </a:p>
          <a:p>
            <a:pPr lvl="2" eaLnBrk="1" latinLnBrk="0" hangingPunct="1"/>
            <a:r>
              <a:rPr kumimoji="0" lang="ar-SA" smtClean="0"/>
              <a:t>المستوى الثالث</a:t>
            </a:r>
          </a:p>
          <a:p>
            <a:pPr lvl="3" eaLnBrk="1" latinLnBrk="0" hangingPunct="1"/>
            <a:r>
              <a:rPr kumimoji="0" lang="ar-SA" smtClean="0"/>
              <a:t>المستوى الرابع</a:t>
            </a:r>
          </a:p>
          <a:p>
            <a:pPr lvl="4" eaLnBrk="1" latinLnBrk="0" hangingPunct="1"/>
            <a:r>
              <a:rPr kumimoji="0" lang="ar-SA" smtClean="0"/>
              <a:t>المستوى الخامس</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2D25646-399C-4DE9-8D34-AEB93440DF78}" type="datetimeFigureOut">
              <a:rPr lang="ar-EG" smtClean="0"/>
              <a:pPr/>
              <a:t>15/06/1442</a:t>
            </a:fld>
            <a:endParaRPr lang="ar-EG"/>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ar-EG"/>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D941689-E9FE-41FA-B151-6E938E62D56A}" type="slidenum">
              <a:rPr lang="ar-EG" smtClean="0"/>
              <a:pPr/>
              <a:t>‹#›</a:t>
            </a:fld>
            <a:endParaRPr lang="ar-EG"/>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20.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533400" y="1066800"/>
            <a:ext cx="7851648" cy="2895600"/>
          </a:xfrm>
        </p:spPr>
        <p:txBody>
          <a:bodyPr>
            <a:normAutofit fontScale="90000"/>
          </a:bodyPr>
          <a:lstStyle/>
          <a:p>
            <a:pPr algn="ctr"/>
            <a:r>
              <a:rPr lang="en-US" dirty="0" smtClean="0"/>
              <a:t/>
            </a:r>
            <a:br>
              <a:rPr lang="en-US" dirty="0" smtClean="0"/>
            </a:br>
            <a:r>
              <a:rPr lang="en-US" dirty="0" smtClean="0"/>
              <a:t/>
            </a:r>
            <a:br>
              <a:rPr lang="en-US" dirty="0" smtClean="0"/>
            </a:br>
            <a:r>
              <a:rPr lang="en-US" sz="6000" dirty="0" smtClean="0">
                <a:solidFill>
                  <a:srgbClr val="C00000"/>
                </a:solidFill>
              </a:rPr>
              <a:t>Hypothyroidism</a:t>
            </a:r>
            <a:r>
              <a:rPr lang="en-US" sz="6000" dirty="0">
                <a:solidFill>
                  <a:srgbClr val="C00000"/>
                </a:solidFill>
              </a:rPr>
              <a:t/>
            </a:r>
            <a:br>
              <a:rPr lang="en-US" sz="6000" dirty="0">
                <a:solidFill>
                  <a:srgbClr val="C00000"/>
                </a:solidFill>
              </a:rPr>
            </a:br>
            <a:r>
              <a:rPr lang="en-US" sz="6000" dirty="0" smtClean="0">
                <a:solidFill>
                  <a:srgbClr val="C00000"/>
                </a:solidFill>
                <a:latin typeface="Times New Roman" pitchFamily="18" charset="0"/>
                <a:cs typeface="Times New Roman" pitchFamily="18" charset="0"/>
              </a:rPr>
              <a:t>Hyperthyroidism</a:t>
            </a:r>
            <a:endParaRPr lang="ar-EG" dirty="0">
              <a:solidFill>
                <a:srgbClr val="C0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4572000"/>
            <a:ext cx="6336704" cy="2097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76787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Thyroid  Gland Anatomy </a:t>
            </a:r>
            <a:endParaRPr lang="ar-EG"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611560" y="1916832"/>
            <a:ext cx="8017802" cy="438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9773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0" y="381000"/>
            <a:ext cx="5867400" cy="438912"/>
          </a:xfrm>
          <a:solidFill>
            <a:schemeClr val="accent2"/>
          </a:solidFill>
        </p:spPr>
        <p:txBody>
          <a:bodyPr>
            <a:normAutofit fontScale="90000"/>
          </a:bodyPr>
          <a:lstStyle/>
          <a:p>
            <a:r>
              <a:rPr lang="en-US" sz="2400" b="1" dirty="0" smtClean="0">
                <a:solidFill>
                  <a:srgbClr val="C00000"/>
                </a:solidFill>
              </a:rPr>
              <a:t>Nursing Care of Patients with Endocrine Disorders</a:t>
            </a:r>
            <a:endParaRPr lang="en-US" sz="2400" b="1" dirty="0">
              <a:solidFill>
                <a:srgbClr val="C00000"/>
              </a:solidFill>
            </a:endParaRPr>
          </a:p>
        </p:txBody>
      </p:sp>
      <p:sp>
        <p:nvSpPr>
          <p:cNvPr id="3" name="Content Placeholder 2"/>
          <p:cNvSpPr>
            <a:spLocks noGrp="1"/>
          </p:cNvSpPr>
          <p:nvPr>
            <p:ph idx="1"/>
          </p:nvPr>
        </p:nvSpPr>
        <p:spPr>
          <a:xfrm>
            <a:off x="228600" y="1143000"/>
            <a:ext cx="8686800" cy="5181600"/>
          </a:xfrm>
        </p:spPr>
        <p:txBody>
          <a:bodyPr>
            <a:normAutofit/>
          </a:bodyPr>
          <a:lstStyle/>
          <a:p>
            <a:pPr marL="0" algn="just">
              <a:spcBef>
                <a:spcPts val="0"/>
              </a:spcBef>
              <a:buNone/>
            </a:pPr>
            <a:r>
              <a:rPr lang="ar-EG"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Triiodothyronine</a:t>
            </a:r>
            <a:r>
              <a:rPr lang="en-US" sz="2000" dirty="0" smtClean="0">
                <a:latin typeface="Times New Roman" pitchFamily="18" charset="0"/>
                <a:cs typeface="Times New Roman" pitchFamily="18" charset="0"/>
              </a:rPr>
              <a:t> (T3) and </a:t>
            </a:r>
            <a:r>
              <a:rPr lang="en-US" sz="2000" dirty="0" err="1" smtClean="0">
                <a:latin typeface="Times New Roman" pitchFamily="18" charset="0"/>
                <a:cs typeface="Times New Roman" pitchFamily="18" charset="0"/>
              </a:rPr>
              <a:t>thyroxine</a:t>
            </a:r>
            <a:r>
              <a:rPr lang="en-US" sz="2000" dirty="0" smtClean="0">
                <a:latin typeface="Times New Roman" pitchFamily="18" charset="0"/>
                <a:cs typeface="Times New Roman" pitchFamily="18" charset="0"/>
              </a:rPr>
              <a:t> (T4) are thyroid hormones secreted by the thyroid gland. These hormones may be collectively referred to as thyroid hormone (TH). Deficient secretion of TH results in hypothyroidism ; excess TH results in hyperthyroidism.                                                                                                       </a:t>
            </a:r>
            <a:endParaRPr lang="ar-EG" sz="2000" dirty="0" smtClean="0">
              <a:latin typeface="Times New Roman" pitchFamily="18" charset="0"/>
              <a:cs typeface="Times New Roman" pitchFamily="18" charset="0"/>
            </a:endParaRPr>
          </a:p>
          <a:p>
            <a:pPr algn="l">
              <a:buNone/>
            </a:pPr>
            <a:endParaRPr lang="ar-EG" sz="2200" dirty="0" smtClean="0">
              <a:latin typeface="Times New Roman" pitchFamily="18" charset="0"/>
              <a:cs typeface="Times New Roman" pitchFamily="18" charset="0"/>
            </a:endParaRPr>
          </a:p>
          <a:p>
            <a:pPr algn="ctr" rtl="0">
              <a:buNone/>
            </a:pPr>
            <a:r>
              <a:rPr lang="en-US" sz="2200" b="1" dirty="0" smtClean="0">
                <a:solidFill>
                  <a:srgbClr val="C00000"/>
                </a:solidFill>
              </a:rPr>
              <a:t>Hypothyroidism:</a:t>
            </a:r>
            <a:endParaRPr lang="en-US" sz="2200" dirty="0" smtClean="0">
              <a:solidFill>
                <a:srgbClr val="C00000"/>
              </a:solidFill>
            </a:endParaRPr>
          </a:p>
          <a:p>
            <a:pPr marL="0" indent="0" algn="just" rtl="0">
              <a:spcBef>
                <a:spcPts val="0"/>
              </a:spcBef>
              <a:buNone/>
            </a:pPr>
            <a:r>
              <a:rPr lang="en-US" sz="2200" dirty="0" smtClean="0">
                <a:latin typeface="Times New Roman" pitchFamily="18" charset="0"/>
                <a:cs typeface="Times New Roman" pitchFamily="18" charset="0"/>
              </a:rPr>
              <a:t>    Hypothyroidism occurs primarily in women over 50 years old. If hypothyroidism occurs in an infant, severe problems with growth and development occur. This is why all babies born should be tested for hypothyroidism at birth.   </a:t>
            </a:r>
          </a:p>
          <a:p>
            <a:pPr algn="l">
              <a:buNone/>
            </a:pPr>
            <a:endParaRPr lang="ar-EG" sz="2200" dirty="0" smtClean="0">
              <a:latin typeface="Times New Roman" pitchFamily="18" charset="0"/>
              <a:cs typeface="Times New Roman" pitchFamily="18" charset="0"/>
            </a:endParaRPr>
          </a:p>
        </p:txBody>
      </p:sp>
      <p:pic>
        <p:nvPicPr>
          <p:cNvPr id="4" name="Picture 3" descr="268299115821.jpg"/>
          <p:cNvPicPr>
            <a:picLocks noChangeAspect="1"/>
          </p:cNvPicPr>
          <p:nvPr/>
        </p:nvPicPr>
        <p:blipFill>
          <a:blip r:embed="rId2"/>
          <a:stretch>
            <a:fillRect/>
          </a:stretch>
        </p:blipFill>
        <p:spPr>
          <a:xfrm>
            <a:off x="5867400" y="4800600"/>
            <a:ext cx="3143250" cy="237172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en-US" dirty="0" smtClean="0"/>
              <a:t>The Thyroid  Gland physiology </a:t>
            </a:r>
            <a:br>
              <a:rPr lang="en-US" dirty="0" smtClean="0"/>
            </a:br>
            <a:endParaRPr lang="ar-EG"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0" y="1196753"/>
            <a:ext cx="9036496" cy="5127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90322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685800"/>
          </a:xfrm>
        </p:spPr>
        <p:txBody>
          <a:bodyPr>
            <a:normAutofit fontScale="90000"/>
          </a:bodyPr>
          <a:lstStyle/>
          <a:p>
            <a:pPr algn="ctr"/>
            <a:r>
              <a:rPr lang="en-US" b="1" i="1" dirty="0" err="1" smtClean="0">
                <a:solidFill>
                  <a:srgbClr val="C00000"/>
                </a:solidFill>
              </a:rPr>
              <a:t>Pathophysiology</a:t>
            </a:r>
            <a:endParaRPr lang="en-US" dirty="0">
              <a:solidFill>
                <a:srgbClr val="C00000"/>
              </a:solidFill>
            </a:endParaRPr>
          </a:p>
        </p:txBody>
      </p:sp>
      <p:sp>
        <p:nvSpPr>
          <p:cNvPr id="3" name="Content Placeholder 2"/>
          <p:cNvSpPr>
            <a:spLocks noGrp="1"/>
          </p:cNvSpPr>
          <p:nvPr>
            <p:ph idx="1"/>
          </p:nvPr>
        </p:nvSpPr>
        <p:spPr>
          <a:xfrm>
            <a:off x="228600" y="1295400"/>
            <a:ext cx="8686800" cy="5105400"/>
          </a:xfrm>
        </p:spPr>
        <p:txBody>
          <a:bodyPr>
            <a:normAutofit fontScale="92500" lnSpcReduction="10000"/>
          </a:bodyPr>
          <a:lstStyle/>
          <a:p>
            <a:pPr marL="0" algn="just" rtl="0">
              <a:spcBef>
                <a:spcPts val="0"/>
              </a:spcBef>
              <a:buNone/>
            </a:pPr>
            <a:r>
              <a:rPr lang="en-US" sz="2200" dirty="0" smtClean="0">
                <a:latin typeface="Times New Roman" pitchFamily="18" charset="0"/>
                <a:cs typeface="Times New Roman" pitchFamily="18" charset="0"/>
              </a:rPr>
              <a:t>1. Primary </a:t>
            </a:r>
            <a:r>
              <a:rPr lang="en-US" sz="2200" dirty="0" smtClean="0"/>
              <a:t>hypothyroidism occurs when the </a:t>
            </a:r>
            <a:r>
              <a:rPr lang="en-US" sz="2200" dirty="0" smtClean="0">
                <a:latin typeface="Times New Roman" pitchFamily="18" charset="0"/>
                <a:cs typeface="Times New Roman" pitchFamily="18" charset="0"/>
              </a:rPr>
              <a:t>thyroid gland fails to produce enough TH even though enough thyroid stimulating hormone (TSH) is being secreted by the pituitary gland. The pituitary responds to the low level of TH by producing more TSH. </a:t>
            </a:r>
          </a:p>
          <a:p>
            <a:pPr marL="0" algn="just" rtl="0">
              <a:spcBef>
                <a:spcPts val="0"/>
              </a:spcBef>
              <a:buNone/>
            </a:pPr>
            <a:endParaRPr lang="en-US" sz="2200" dirty="0" smtClean="0">
              <a:latin typeface="Times New Roman" pitchFamily="18" charset="0"/>
              <a:cs typeface="Times New Roman" pitchFamily="18" charset="0"/>
            </a:endParaRPr>
          </a:p>
          <a:p>
            <a:pPr marL="0" algn="just" rtl="0">
              <a:spcBef>
                <a:spcPts val="0"/>
              </a:spcBef>
              <a:buNone/>
            </a:pPr>
            <a:r>
              <a:rPr lang="en-US" sz="2200" dirty="0" smtClean="0">
                <a:latin typeface="Times New Roman" pitchFamily="18" charset="0"/>
                <a:cs typeface="Times New Roman" pitchFamily="18" charset="0"/>
              </a:rPr>
              <a:t>2. Secondary hypothyroidism is caused by low levels of TSH, which fail to stimulate release of TH. </a:t>
            </a:r>
          </a:p>
          <a:p>
            <a:pPr marL="0" algn="just" rtl="0">
              <a:spcBef>
                <a:spcPts val="0"/>
              </a:spcBef>
              <a:buNone/>
            </a:pPr>
            <a:endParaRPr lang="en-US" sz="2200" dirty="0" smtClean="0">
              <a:latin typeface="Times New Roman" pitchFamily="18" charset="0"/>
              <a:cs typeface="Times New Roman" pitchFamily="18" charset="0"/>
            </a:endParaRPr>
          </a:p>
          <a:p>
            <a:pPr marL="0" algn="just" rtl="0">
              <a:spcBef>
                <a:spcPts val="0"/>
              </a:spcBef>
              <a:buNone/>
            </a:pPr>
            <a:r>
              <a:rPr lang="en-US" sz="2200" dirty="0" smtClean="0">
                <a:latin typeface="Times New Roman" pitchFamily="18" charset="0"/>
                <a:cs typeface="Times New Roman" pitchFamily="18" charset="0"/>
              </a:rPr>
              <a:t>3. Tertiary hypothyroidism results from inadequate release of </a:t>
            </a:r>
            <a:r>
              <a:rPr lang="en-US" sz="2200" dirty="0" err="1" smtClean="0">
                <a:latin typeface="Times New Roman" pitchFamily="18" charset="0"/>
                <a:cs typeface="Times New Roman" pitchFamily="18" charset="0"/>
              </a:rPr>
              <a:t>thyrotropin</a:t>
            </a:r>
            <a:r>
              <a:rPr lang="en-US" sz="2200" dirty="0" smtClean="0">
                <a:latin typeface="Times New Roman" pitchFamily="18" charset="0"/>
                <a:cs typeface="Times New Roman" pitchFamily="18" charset="0"/>
              </a:rPr>
              <a:t>-releasing hormone (TRH), secreted by the hypothalamus. Most cases of hypothyroidism are primary.</a:t>
            </a:r>
          </a:p>
          <a:p>
            <a:pPr marL="0" algn="just" rtl="0">
              <a:spcBef>
                <a:spcPts val="0"/>
              </a:spcBef>
              <a:buNone/>
            </a:pPr>
            <a:endParaRPr lang="en-US" sz="2200" dirty="0" smtClean="0">
              <a:latin typeface="Times New Roman" pitchFamily="18" charset="0"/>
              <a:cs typeface="Times New Roman" pitchFamily="18" charset="0"/>
            </a:endParaRPr>
          </a:p>
          <a:p>
            <a:pPr marL="0" algn="just" rtl="0">
              <a:spcBef>
                <a:spcPts val="0"/>
              </a:spcBef>
              <a:buNone/>
            </a:pPr>
            <a:r>
              <a:rPr lang="en-US" sz="2200" dirty="0" smtClean="0">
                <a:latin typeface="Times New Roman" pitchFamily="18" charset="0"/>
                <a:cs typeface="Times New Roman" pitchFamily="18" charset="0"/>
              </a:rPr>
              <a:t>   Because thyroid hormones are responsible for metabolism, low levels of these hormones result in a slowed metabolic rate, which causes many of the characteristic symptoms of hypothyroidism. Other symptoms are related to </a:t>
            </a:r>
            <a:r>
              <a:rPr lang="en-US" sz="2200" b="1" dirty="0" err="1" smtClean="0">
                <a:latin typeface="Times New Roman" pitchFamily="18" charset="0"/>
                <a:cs typeface="Times New Roman" pitchFamily="18" charset="0"/>
              </a:rPr>
              <a:t>myxedema</a:t>
            </a:r>
            <a:r>
              <a:rPr lang="en-US" sz="2200" dirty="0" smtClean="0">
                <a:latin typeface="Times New Roman" pitchFamily="18" charset="0"/>
                <a:cs typeface="Times New Roman" pitchFamily="18" charset="0"/>
              </a:rPr>
              <a:t>, which refers to a </a:t>
            </a:r>
            <a:r>
              <a:rPr lang="en-US" sz="2200" dirty="0" err="1" smtClean="0">
                <a:latin typeface="Times New Roman" pitchFamily="18" charset="0"/>
                <a:cs typeface="Times New Roman" pitchFamily="18" charset="0"/>
              </a:rPr>
              <a:t>nonpitting</a:t>
            </a:r>
            <a:r>
              <a:rPr lang="en-US" sz="2200" dirty="0" smtClean="0">
                <a:latin typeface="Times New Roman" pitchFamily="18" charset="0"/>
                <a:cs typeface="Times New Roman" pitchFamily="18" charset="0"/>
              </a:rPr>
              <a:t> type of edema that occurs in connective tissues throughout the body.</a:t>
            </a:r>
          </a:p>
          <a:p>
            <a:pPr algn="just">
              <a:buNone/>
            </a:pPr>
            <a:endParaRPr lang="en-US" sz="22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7800" y="2209800"/>
            <a:ext cx="5176333" cy="3886728"/>
          </a:xfrm>
          <a:prstGeom prst="rect">
            <a:avLst/>
          </a:prstGeom>
        </p:spPr>
      </p:pic>
    </p:spTree>
    <p:extLst>
      <p:ext uri="{BB962C8B-B14F-4D97-AF65-F5344CB8AC3E}">
        <p14:creationId xmlns:p14="http://schemas.microsoft.com/office/powerpoint/2010/main" val="33690706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381000"/>
          </a:xfrm>
        </p:spPr>
        <p:txBody>
          <a:bodyPr>
            <a:normAutofit fontScale="90000"/>
          </a:bodyPr>
          <a:lstStyle/>
          <a:p>
            <a:pPr algn="ctr"/>
            <a:r>
              <a:rPr lang="en-US" sz="3600" b="1" i="1" dirty="0" smtClean="0">
                <a:solidFill>
                  <a:srgbClr val="C00000"/>
                </a:solidFill>
              </a:rPr>
              <a:t>Etiology</a:t>
            </a:r>
            <a:endParaRPr lang="en-US" sz="3600" dirty="0">
              <a:solidFill>
                <a:srgbClr val="C00000"/>
              </a:solidFill>
            </a:endParaRPr>
          </a:p>
        </p:txBody>
      </p:sp>
      <p:sp>
        <p:nvSpPr>
          <p:cNvPr id="3" name="Content Placeholder 2"/>
          <p:cNvSpPr>
            <a:spLocks noGrp="1"/>
          </p:cNvSpPr>
          <p:nvPr>
            <p:ph idx="1"/>
          </p:nvPr>
        </p:nvSpPr>
        <p:spPr>
          <a:xfrm>
            <a:off x="152400" y="838200"/>
            <a:ext cx="8763000" cy="5486400"/>
          </a:xfrm>
        </p:spPr>
        <p:txBody>
          <a:bodyPr>
            <a:normAutofit lnSpcReduction="10000"/>
          </a:bodyPr>
          <a:lstStyle/>
          <a:p>
            <a:pPr marL="0" algn="just" rtl="0">
              <a:spcBef>
                <a:spcPts val="0"/>
              </a:spcBef>
              <a:buNone/>
            </a:pPr>
            <a:r>
              <a:rPr lang="en-US" dirty="0" smtClean="0"/>
              <a:t>1. </a:t>
            </a:r>
            <a:r>
              <a:rPr lang="en-US" sz="2200" dirty="0" smtClean="0"/>
              <a:t>Primary hypothyroidism </a:t>
            </a:r>
            <a:r>
              <a:rPr lang="en-US" sz="2200" dirty="0" smtClean="0">
                <a:latin typeface="Times New Roman" pitchFamily="18" charset="0"/>
                <a:cs typeface="Times New Roman" pitchFamily="18" charset="0"/>
              </a:rPr>
              <a:t>may be a result of a congenital defect.</a:t>
            </a:r>
          </a:p>
          <a:p>
            <a:pPr marL="0" algn="just" rtl="0">
              <a:spcBef>
                <a:spcPts val="0"/>
              </a:spcBef>
              <a:buNone/>
            </a:pPr>
            <a:r>
              <a:rPr lang="en-US" sz="2200" dirty="0" smtClean="0">
                <a:latin typeface="Times New Roman" pitchFamily="18" charset="0"/>
                <a:cs typeface="Times New Roman" pitchFamily="18" charset="0"/>
              </a:rPr>
              <a:t>2. Inflammation of the thyroid gland, or iodine deficiency.</a:t>
            </a:r>
          </a:p>
          <a:p>
            <a:pPr marL="0" algn="just" rtl="0">
              <a:spcBef>
                <a:spcPts val="0"/>
              </a:spcBef>
              <a:buNone/>
            </a:pPr>
            <a:r>
              <a:rPr lang="en-US" sz="2200" dirty="0" smtClean="0">
                <a:latin typeface="Times New Roman" pitchFamily="18" charset="0"/>
                <a:cs typeface="Times New Roman" pitchFamily="18" charset="0"/>
              </a:rPr>
              <a:t>3.Hashimoto’s </a:t>
            </a:r>
            <a:r>
              <a:rPr lang="en-US" sz="2200" dirty="0" err="1" smtClean="0">
                <a:latin typeface="Times New Roman" pitchFamily="18" charset="0"/>
                <a:cs typeface="Times New Roman" pitchFamily="18" charset="0"/>
              </a:rPr>
              <a:t>thyroiditis</a:t>
            </a:r>
            <a:r>
              <a:rPr lang="en-US" sz="2200" dirty="0" smtClean="0">
                <a:latin typeface="Times New Roman" pitchFamily="18" charset="0"/>
                <a:cs typeface="Times New Roman" pitchFamily="18" charset="0"/>
              </a:rPr>
              <a:t> is an autoimmune disorder that eventually destroys thyroid tissue, leading to hypothyroidism.</a:t>
            </a:r>
          </a:p>
          <a:p>
            <a:pPr marL="0" algn="just" rtl="0">
              <a:spcBef>
                <a:spcPts val="0"/>
              </a:spcBef>
              <a:buNone/>
            </a:pPr>
            <a:r>
              <a:rPr lang="en-US" sz="2200" dirty="0" smtClean="0">
                <a:latin typeface="Times New Roman" pitchFamily="18" charset="0"/>
                <a:cs typeface="Times New Roman" pitchFamily="18" charset="0"/>
              </a:rPr>
              <a:t>4.Secondary or tertiary hypothyroidism may be caused by a pituitary or hypothalamic lesion or by postpartum pituitary necrosis, a rare disorder in which the pituitary is destroyed following pregnancy and delivery. </a:t>
            </a:r>
          </a:p>
          <a:p>
            <a:pPr algn="ctr" rtl="0">
              <a:buNone/>
            </a:pPr>
            <a:r>
              <a:rPr lang="en-US" b="1" i="1" dirty="0" smtClean="0">
                <a:solidFill>
                  <a:srgbClr val="C00000"/>
                </a:solidFill>
              </a:rPr>
              <a:t>Signs and Symptoms</a:t>
            </a:r>
            <a:endParaRPr lang="en-US" dirty="0" smtClean="0">
              <a:solidFill>
                <a:srgbClr val="C00000"/>
              </a:solidFill>
            </a:endParaRPr>
          </a:p>
          <a:p>
            <a:pPr marL="0" algn="just" rtl="0">
              <a:spcBef>
                <a:spcPts val="0"/>
              </a:spcBef>
              <a:buFont typeface="Wingdings" pitchFamily="2" charset="2"/>
              <a:buChar char="Ø"/>
            </a:pPr>
            <a:r>
              <a:rPr lang="en-US" sz="2200" dirty="0" smtClean="0">
                <a:latin typeface="Times New Roman" pitchFamily="18" charset="0"/>
                <a:cs typeface="Times New Roman" pitchFamily="18" charset="0"/>
              </a:rPr>
              <a:t>Manifestations are related to the reduced metabolic rate and include fatigue, weight gain, </a:t>
            </a:r>
            <a:r>
              <a:rPr lang="en-US" sz="2200" dirty="0" err="1" smtClean="0">
                <a:latin typeface="Times New Roman" pitchFamily="18" charset="0"/>
                <a:cs typeface="Times New Roman" pitchFamily="18" charset="0"/>
              </a:rPr>
              <a:t>bradycardia</a:t>
            </a:r>
            <a:r>
              <a:rPr lang="en-US" sz="2200" dirty="0" smtClean="0">
                <a:latin typeface="Times New Roman" pitchFamily="18" charset="0"/>
                <a:cs typeface="Times New Roman" pitchFamily="18" charset="0"/>
              </a:rPr>
              <a:t>, constipation, mental dullness, feeling cold, shortness of breath, decreased sweating, and dry skin and hair .</a:t>
            </a:r>
          </a:p>
          <a:p>
            <a:pPr marL="0" algn="just" rtl="0">
              <a:spcBef>
                <a:spcPts val="0"/>
              </a:spcBef>
              <a:buFont typeface="Wingdings" pitchFamily="2" charset="2"/>
              <a:buChar char="Ø"/>
            </a:pPr>
            <a:r>
              <a:rPr lang="en-US" sz="2200" dirty="0" smtClean="0">
                <a:latin typeface="Times New Roman" pitchFamily="18" charset="0"/>
                <a:cs typeface="Times New Roman" pitchFamily="18" charset="0"/>
              </a:rPr>
              <a:t>Heart failure may occur because of decreased pumping strength of the heart. </a:t>
            </a:r>
          </a:p>
          <a:p>
            <a:pPr marL="0" algn="just" rtl="0">
              <a:spcBef>
                <a:spcPts val="0"/>
              </a:spcBef>
              <a:buFont typeface="Wingdings" pitchFamily="2" charset="2"/>
              <a:buChar char="Ø"/>
            </a:pPr>
            <a:r>
              <a:rPr lang="en-US" sz="2200" dirty="0" smtClean="0">
                <a:latin typeface="Times New Roman" pitchFamily="18" charset="0"/>
                <a:cs typeface="Times New Roman" pitchFamily="18" charset="0"/>
              </a:rPr>
              <a:t>Altered fat metabolism causes </a:t>
            </a:r>
            <a:r>
              <a:rPr lang="en-US" sz="2200" dirty="0" err="1" smtClean="0">
                <a:latin typeface="Times New Roman" pitchFamily="18" charset="0"/>
                <a:cs typeface="Times New Roman" pitchFamily="18" charset="0"/>
              </a:rPr>
              <a:t>hyperlipidemia</a:t>
            </a:r>
            <a:r>
              <a:rPr lang="en-US" sz="2200" dirty="0" smtClean="0">
                <a:latin typeface="Times New Roman" pitchFamily="18" charset="0"/>
                <a:cs typeface="Times New Roman" pitchFamily="18" charset="0"/>
              </a:rPr>
              <a:t>, which can lead to cardiovascular disease. </a:t>
            </a:r>
          </a:p>
          <a:p>
            <a:pPr marL="0" algn="just" rtl="0">
              <a:spcBef>
                <a:spcPts val="0"/>
              </a:spcBef>
              <a:buFont typeface="Wingdings" pitchFamily="2" charset="2"/>
              <a:buChar char="Ø"/>
            </a:pPr>
            <a:r>
              <a:rPr lang="en-US" sz="2200" dirty="0" smtClean="0">
                <a:latin typeface="Times New Roman" pitchFamily="18" charset="0"/>
                <a:cs typeface="Times New Roman" pitchFamily="18" charset="0"/>
              </a:rPr>
              <a:t>In advanced disease, </a:t>
            </a:r>
            <a:r>
              <a:rPr lang="en-US" sz="2200" dirty="0" err="1" smtClean="0">
                <a:latin typeface="Times New Roman" pitchFamily="18" charset="0"/>
                <a:cs typeface="Times New Roman" pitchFamily="18" charset="0"/>
              </a:rPr>
              <a:t>myxedema</a:t>
            </a:r>
            <a:r>
              <a:rPr lang="en-US" sz="2200" dirty="0" smtClean="0">
                <a:latin typeface="Times New Roman" pitchFamily="18" charset="0"/>
                <a:cs typeface="Times New Roman" pitchFamily="18" charset="0"/>
              </a:rPr>
              <a:t> develops.</a:t>
            </a:r>
          </a:p>
          <a:p>
            <a:pPr algn="l">
              <a:buNone/>
            </a:pPr>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0" y="5334000"/>
            <a:ext cx="3810000" cy="1524000"/>
          </a:xfrm>
          <a:prstGeom prst="rect">
            <a:avLst/>
          </a:prstGeom>
          <a:noFill/>
          <a:ln>
            <a:solidFill>
              <a:srgbClr val="C0000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685800"/>
          </a:xfrm>
        </p:spPr>
        <p:txBody>
          <a:bodyPr>
            <a:normAutofit fontScale="90000"/>
          </a:bodyPr>
          <a:lstStyle/>
          <a:p>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endParaRPr lang="en-US" dirty="0"/>
          </a:p>
        </p:txBody>
      </p:sp>
      <p:sp>
        <p:nvSpPr>
          <p:cNvPr id="3" name="Content Placeholder 2"/>
          <p:cNvSpPr>
            <a:spLocks noGrp="1"/>
          </p:cNvSpPr>
          <p:nvPr>
            <p:ph idx="1"/>
          </p:nvPr>
        </p:nvSpPr>
        <p:spPr>
          <a:xfrm>
            <a:off x="228600" y="762000"/>
            <a:ext cx="8610600" cy="5562600"/>
          </a:xfrm>
        </p:spPr>
        <p:txBody>
          <a:bodyPr>
            <a:normAutofit lnSpcReduction="10000"/>
          </a:bodyPr>
          <a:lstStyle/>
          <a:p>
            <a:pPr marL="0" algn="just" rtl="0">
              <a:spcBef>
                <a:spcPts val="0"/>
              </a:spcBef>
              <a:buNone/>
            </a:pPr>
            <a:r>
              <a:rPr lang="en-US" sz="2200" dirty="0" smtClean="0">
                <a:latin typeface="Times New Roman" pitchFamily="18" charset="0"/>
                <a:cs typeface="Times New Roman" pitchFamily="18" charset="0"/>
              </a:rPr>
              <a:t>1. If the metabolic rate drops so low that it becomes life threatening, the result is </a:t>
            </a:r>
            <a:r>
              <a:rPr lang="en-US" sz="2200" dirty="0" err="1" smtClean="0">
                <a:latin typeface="Times New Roman" pitchFamily="18" charset="0"/>
                <a:cs typeface="Times New Roman" pitchFamily="18" charset="0"/>
              </a:rPr>
              <a:t>myxedema</a:t>
            </a:r>
            <a:r>
              <a:rPr lang="en-US" sz="2200" dirty="0" smtClean="0">
                <a:latin typeface="Times New Roman" pitchFamily="18" charset="0"/>
                <a:cs typeface="Times New Roman" pitchFamily="18" charset="0"/>
              </a:rPr>
              <a:t> coma. This usually occurs in patients with long-standing, untreated hypothyroidism and can be triggered by stress, such as infection, trauma, or exposure to cold. The patient becomes hypothermic, ↓ respiratory rate and  depressed mental function and lethargy may occur.</a:t>
            </a:r>
          </a:p>
          <a:p>
            <a:pPr marL="0" algn="just" rtl="0">
              <a:spcBef>
                <a:spcPts val="0"/>
              </a:spcBef>
              <a:buNone/>
            </a:pPr>
            <a:endParaRPr lang="en-US" sz="2200" dirty="0" smtClean="0">
              <a:latin typeface="Times New Roman" pitchFamily="18" charset="0"/>
              <a:cs typeface="Times New Roman" pitchFamily="18" charset="0"/>
            </a:endParaRPr>
          </a:p>
          <a:p>
            <a:pPr marL="0" algn="l" rtl="0">
              <a:spcBef>
                <a:spcPts val="0"/>
              </a:spcBef>
              <a:buNone/>
            </a:pPr>
            <a:r>
              <a:rPr lang="en-US" sz="2200" dirty="0" smtClean="0">
                <a:latin typeface="Times New Roman" pitchFamily="18" charset="0"/>
                <a:cs typeface="Times New Roman" pitchFamily="18" charset="0"/>
              </a:rPr>
              <a:t>2. Blood glucose drops. Cardiac output drops, which in turn can reduce perfusion of kidneys. </a:t>
            </a:r>
          </a:p>
          <a:p>
            <a:pPr marL="0" algn="l" rtl="0">
              <a:spcBef>
                <a:spcPts val="0"/>
              </a:spcBef>
              <a:buNone/>
            </a:pPr>
            <a:endParaRPr lang="en-US" sz="2200" dirty="0" smtClean="0">
              <a:latin typeface="Times New Roman" pitchFamily="18" charset="0"/>
              <a:cs typeface="Times New Roman" pitchFamily="18" charset="0"/>
            </a:endParaRPr>
          </a:p>
          <a:p>
            <a:pPr marL="0" algn="l" rtl="0">
              <a:spcBef>
                <a:spcPts val="0"/>
              </a:spcBef>
              <a:buNone/>
            </a:pPr>
            <a:r>
              <a:rPr lang="en-US" sz="2200" dirty="0" smtClean="0">
                <a:latin typeface="Times New Roman" pitchFamily="18" charset="0"/>
                <a:cs typeface="Times New Roman" pitchFamily="18" charset="0"/>
              </a:rPr>
              <a:t>3. No pitting edema of the face, hands, and feet may develop. </a:t>
            </a:r>
          </a:p>
          <a:p>
            <a:pPr marL="0" algn="l" rtl="0">
              <a:spcBef>
                <a:spcPts val="0"/>
              </a:spcBef>
              <a:buNone/>
            </a:pPr>
            <a:endParaRPr lang="en-US" sz="2200" dirty="0" smtClean="0">
              <a:latin typeface="Times New Roman" pitchFamily="18" charset="0"/>
              <a:cs typeface="Times New Roman" pitchFamily="18" charset="0"/>
            </a:endParaRPr>
          </a:p>
          <a:p>
            <a:pPr marL="0" algn="l" rtl="0">
              <a:spcBef>
                <a:spcPts val="0"/>
              </a:spcBef>
              <a:buNone/>
            </a:pPr>
            <a:r>
              <a:rPr lang="en-US" sz="2200" dirty="0" smtClean="0">
                <a:latin typeface="Times New Roman" pitchFamily="18" charset="0"/>
                <a:cs typeface="Times New Roman" pitchFamily="18" charset="0"/>
              </a:rPr>
              <a:t>4. Death can occur as a result of respiratory failure. If you note changes in mental status or vital signs, the physician should be contacted immediately. </a:t>
            </a:r>
          </a:p>
          <a:p>
            <a:pPr marL="0" algn="l" rtl="0">
              <a:spcBef>
                <a:spcPts val="0"/>
              </a:spcBef>
              <a:buNone/>
            </a:pPr>
            <a:endParaRPr lang="en-US" sz="2200" dirty="0" smtClean="0">
              <a:latin typeface="Times New Roman" pitchFamily="18" charset="0"/>
              <a:cs typeface="Times New Roman" pitchFamily="18" charset="0"/>
            </a:endParaRPr>
          </a:p>
          <a:p>
            <a:pPr marL="0" algn="just" rtl="0">
              <a:spcBef>
                <a:spcPts val="0"/>
              </a:spcBef>
              <a:buNone/>
            </a:pPr>
            <a:r>
              <a:rPr lang="en-US" sz="2200" dirty="0" smtClean="0">
                <a:latin typeface="Times New Roman" pitchFamily="18" charset="0"/>
                <a:cs typeface="Times New Roman" pitchFamily="18" charset="0"/>
              </a:rPr>
              <a:t>5.Treatment of </a:t>
            </a:r>
            <a:r>
              <a:rPr lang="en-US" sz="2200" dirty="0" err="1" smtClean="0">
                <a:latin typeface="Times New Roman" pitchFamily="18" charset="0"/>
                <a:cs typeface="Times New Roman" pitchFamily="18" charset="0"/>
              </a:rPr>
              <a:t>myxedema</a:t>
            </a:r>
            <a:r>
              <a:rPr lang="en-US" sz="2200" dirty="0" smtClean="0">
                <a:latin typeface="Times New Roman" pitchFamily="18" charset="0"/>
                <a:cs typeface="Times New Roman" pitchFamily="18" charset="0"/>
              </a:rPr>
              <a:t> coma involves intubation and mechanical ventilation. The patient is slowly </a:t>
            </a:r>
            <a:r>
              <a:rPr lang="en-US" sz="2200" dirty="0" err="1" smtClean="0">
                <a:latin typeface="Times New Roman" pitchFamily="18" charset="0"/>
                <a:cs typeface="Times New Roman" pitchFamily="18" charset="0"/>
              </a:rPr>
              <a:t>rewarmed</a:t>
            </a:r>
            <a:r>
              <a:rPr lang="en-US" sz="2200" dirty="0" smtClean="0">
                <a:latin typeface="Times New Roman" pitchFamily="18" charset="0"/>
                <a:cs typeface="Times New Roman" pitchFamily="18" charset="0"/>
              </a:rPr>
              <a:t> with blankets. Intravenous </a:t>
            </a:r>
            <a:r>
              <a:rPr lang="en-US" sz="2200" dirty="0" err="1" smtClean="0">
                <a:latin typeface="Times New Roman" pitchFamily="18" charset="0"/>
                <a:cs typeface="Times New Roman" pitchFamily="18" charset="0"/>
              </a:rPr>
              <a:t>levothyroxine</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Synthroid</a:t>
            </a:r>
            <a:r>
              <a:rPr lang="en-US" sz="2200" dirty="0" smtClean="0">
                <a:latin typeface="Times New Roman" pitchFamily="18" charset="0"/>
                <a:cs typeface="Times New Roman" pitchFamily="18" charset="0"/>
              </a:rPr>
              <a:t>) is given, and any underlying cause is treated.</a:t>
            </a:r>
          </a:p>
          <a:p>
            <a:pPr marL="0" algn="l" rtl="0">
              <a:spcBef>
                <a:spcPts val="0"/>
              </a:spcBef>
              <a:buNone/>
            </a:pPr>
            <a:endParaRPr lang="en-US" sz="2200" dirty="0" smtClean="0"/>
          </a:p>
          <a:p>
            <a:pPr marL="0" algn="l" rtl="0">
              <a:spcBef>
                <a:spcPts val="0"/>
              </a:spcBef>
              <a:buFont typeface="Wingdings" pitchFamily="2" charset="2"/>
              <a:buChar char="q"/>
            </a:pPr>
            <a:endParaRPr lang="en-US" dirty="0" smtClean="0">
              <a:latin typeface="Times New Roman" pitchFamily="18" charset="0"/>
              <a:cs typeface="Times New Roman" pitchFamily="18" charset="0"/>
            </a:endParaRPr>
          </a:p>
        </p:txBody>
      </p:sp>
      <p:sp>
        <p:nvSpPr>
          <p:cNvPr id="4" name="TextBox 3"/>
          <p:cNvSpPr txBox="1"/>
          <p:nvPr/>
        </p:nvSpPr>
        <p:spPr>
          <a:xfrm>
            <a:off x="1676400" y="152400"/>
            <a:ext cx="6477000" cy="523220"/>
          </a:xfrm>
          <a:prstGeom prst="rect">
            <a:avLst/>
          </a:prstGeom>
          <a:noFill/>
        </p:spPr>
        <p:txBody>
          <a:bodyPr wrap="square" rtlCol="0">
            <a:spAutoFit/>
          </a:bodyPr>
          <a:lstStyle/>
          <a:p>
            <a:r>
              <a:rPr lang="en-US" sz="2800" b="1" i="1" dirty="0" smtClean="0">
                <a:solidFill>
                  <a:srgbClr val="C00000"/>
                </a:solidFill>
                <a:latin typeface="Times New Roman" pitchFamily="18" charset="0"/>
                <a:cs typeface="Times New Roman" pitchFamily="18" charset="0"/>
              </a:rPr>
              <a:t>Complications for hypothyroidism</a:t>
            </a:r>
            <a:endParaRPr lang="en-US" sz="2800" dirty="0">
              <a:solidFill>
                <a:srgbClr val="C000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EG"/>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4800"/>
            <a:ext cx="4724400" cy="6019800"/>
          </a:xfrm>
          <a:prstGeom prst="rect">
            <a:avLst/>
          </a:prstGeom>
          <a:noFill/>
          <a:ln w="38100">
            <a:solidFill>
              <a:srgbClr val="C0000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29200" y="304800"/>
            <a:ext cx="3886200" cy="6019800"/>
          </a:xfrm>
          <a:prstGeom prst="rect">
            <a:avLst/>
          </a:prstGeom>
          <a:noFill/>
          <a:ln w="38100">
            <a:solidFill>
              <a:srgbClr val="C0000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3626500" y="6400801"/>
            <a:ext cx="2545700" cy="461665"/>
          </a:xfrm>
          <a:prstGeom prst="rect">
            <a:avLst/>
          </a:prstGeom>
        </p:spPr>
        <p:txBody>
          <a:bodyPr wrap="square">
            <a:spAutoFit/>
          </a:bodyPr>
          <a:lstStyle/>
          <a:p>
            <a:r>
              <a:rPr lang="en-US" sz="2400" b="1" u="sng" dirty="0" err="1" smtClean="0">
                <a:solidFill>
                  <a:srgbClr val="FF0000"/>
                </a:solidFill>
              </a:rPr>
              <a:t>Myxedema</a:t>
            </a:r>
            <a:r>
              <a:rPr lang="en-US" sz="2400" dirty="0" smtClean="0"/>
              <a:t> </a:t>
            </a:r>
            <a:endParaRPr lang="en-US" sz="2400" dirty="0"/>
          </a:p>
        </p:txBody>
      </p:sp>
    </p:spTree>
    <p:extLst>
      <p:ext uri="{BB962C8B-B14F-4D97-AF65-F5344CB8AC3E}">
        <p14:creationId xmlns:p14="http://schemas.microsoft.com/office/powerpoint/2010/main" val="2302290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228600"/>
            <a:ext cx="8686800" cy="6096000"/>
          </a:xfrm>
        </p:spPr>
        <p:txBody>
          <a:bodyPr>
            <a:normAutofit fontScale="85000" lnSpcReduction="10000"/>
          </a:bodyPr>
          <a:lstStyle/>
          <a:p>
            <a:pPr algn="l" rtl="0">
              <a:buNone/>
            </a:pPr>
            <a:r>
              <a:rPr lang="en-US" sz="2800" b="1" i="1" dirty="0" smtClean="0">
                <a:solidFill>
                  <a:srgbClr val="FF0000"/>
                </a:solidFill>
                <a:latin typeface="Times New Roman" pitchFamily="18" charset="0"/>
                <a:cs typeface="Times New Roman" pitchFamily="18" charset="0"/>
              </a:rPr>
              <a:t>Diagnostic Tests:</a:t>
            </a:r>
            <a:endParaRPr lang="en-US" sz="2800" dirty="0" smtClean="0">
              <a:solidFill>
                <a:srgbClr val="FF0000"/>
              </a:solidFill>
              <a:latin typeface="Times New Roman" pitchFamily="18" charset="0"/>
              <a:cs typeface="Times New Roman" pitchFamily="18" charset="0"/>
            </a:endParaRPr>
          </a:p>
          <a:p>
            <a:pPr algn="just" rtl="0">
              <a:buNone/>
            </a:pPr>
            <a:r>
              <a:rPr lang="en-US" dirty="0" smtClean="0">
                <a:latin typeface="Times New Roman" pitchFamily="18" charset="0"/>
                <a:cs typeface="Times New Roman" pitchFamily="18" charset="0"/>
              </a:rPr>
              <a:t>1. The levels of T3 and T4 are low, and the level of TSH may be high or low, depending on the cause. </a:t>
            </a:r>
          </a:p>
          <a:p>
            <a:pPr algn="just" rtl="0">
              <a:buNone/>
            </a:pPr>
            <a:r>
              <a:rPr lang="en-US" dirty="0" smtClean="0">
                <a:latin typeface="Times New Roman" pitchFamily="18" charset="0"/>
                <a:cs typeface="Times New Roman" pitchFamily="18" charset="0"/>
              </a:rPr>
              <a:t>2. If the pituitary is functioning normally, TSH is elevated in an attempt to stimulate an increase in TH. </a:t>
            </a:r>
          </a:p>
          <a:p>
            <a:pPr algn="just" rtl="0">
              <a:buNone/>
            </a:pPr>
            <a:r>
              <a:rPr lang="en-US" dirty="0" smtClean="0">
                <a:latin typeface="Times New Roman" pitchFamily="18" charset="0"/>
                <a:cs typeface="Times New Roman" pitchFamily="18" charset="0"/>
              </a:rPr>
              <a:t>3. Serum cholesterol and triglycerides are elevated. Antibodies are usually present in autoimmune disease.</a:t>
            </a:r>
          </a:p>
          <a:p>
            <a:pPr algn="l" rtl="0">
              <a:buNone/>
            </a:pPr>
            <a:r>
              <a:rPr lang="en-US" dirty="0" smtClean="0">
                <a:latin typeface="Times New Roman" pitchFamily="18" charset="0"/>
                <a:cs typeface="Times New Roman" pitchFamily="18" charset="0"/>
              </a:rPr>
              <a:t>4. CT scan</a:t>
            </a:r>
          </a:p>
          <a:p>
            <a:pPr algn="l" rtl="0">
              <a:buNone/>
            </a:pPr>
            <a:r>
              <a:rPr lang="en-US" sz="2800" b="1" i="1" dirty="0" smtClean="0">
                <a:solidFill>
                  <a:srgbClr val="FF0000"/>
                </a:solidFill>
                <a:latin typeface="Times New Roman" pitchFamily="18" charset="0"/>
                <a:cs typeface="Times New Roman" pitchFamily="18" charset="0"/>
              </a:rPr>
              <a:t>Therapeutic Measures:</a:t>
            </a:r>
          </a:p>
          <a:p>
            <a:pPr marL="0" algn="just" rtl="0">
              <a:spcBef>
                <a:spcPts val="0"/>
              </a:spcBef>
              <a:buNone/>
            </a:pPr>
            <a:r>
              <a:rPr lang="en-US" dirty="0" smtClean="0">
                <a:latin typeface="Times New Roman" pitchFamily="18" charset="0"/>
                <a:cs typeface="Times New Roman" pitchFamily="18" charset="0"/>
              </a:rPr>
              <a:t>Primary hypothyroidism is easily treated with oral thyroid replacement hormone. Most patients now take synthetic thyroid hormone (</a:t>
            </a:r>
            <a:r>
              <a:rPr lang="en-US" dirty="0" err="1" smtClean="0">
                <a:latin typeface="Times New Roman" pitchFamily="18" charset="0"/>
                <a:cs typeface="Times New Roman" pitchFamily="18" charset="0"/>
              </a:rPr>
              <a:t>levothyroxine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Synthroid</a:t>
            </a:r>
            <a:r>
              <a:rPr lang="en-US" dirty="0" smtClean="0">
                <a:latin typeface="Times New Roman" pitchFamily="18" charset="0"/>
                <a:cs typeface="Times New Roman" pitchFamily="18" charset="0"/>
              </a:rPr>
              <a:t>]). Doses are started low and are slowly increased to prevent symptoms of hyperthyroidism or cardiac complications.</a:t>
            </a:r>
          </a:p>
          <a:p>
            <a:pPr algn="l" rtl="0">
              <a:buNone/>
            </a:pPr>
            <a:r>
              <a:rPr lang="en-US" sz="2800" b="1" i="1" dirty="0" smtClean="0">
                <a:solidFill>
                  <a:srgbClr val="FF0000"/>
                </a:solidFill>
                <a:latin typeface="Times New Roman" pitchFamily="18" charset="0"/>
                <a:cs typeface="Times New Roman" pitchFamily="18" charset="0"/>
              </a:rPr>
              <a:t>Patient Education:</a:t>
            </a:r>
          </a:p>
          <a:p>
            <a:pPr marL="0" algn="just" rtl="0">
              <a:spcBef>
                <a:spcPts val="0"/>
              </a:spcBef>
              <a:buNone/>
            </a:pPr>
            <a:r>
              <a:rPr lang="en-US" dirty="0" smtClean="0">
                <a:latin typeface="Times New Roman" pitchFamily="18" charset="0"/>
                <a:cs typeface="Times New Roman" pitchFamily="18" charset="0"/>
              </a:rPr>
              <a:t>1. Instruct the patient in the importance of consistent use of thyroid replacement medication and regular blood tests to monitor TSH. </a:t>
            </a:r>
          </a:p>
          <a:p>
            <a:pPr marL="0" algn="just" rtl="0">
              <a:spcBef>
                <a:spcPts val="0"/>
              </a:spcBef>
              <a:buNone/>
            </a:pPr>
            <a:r>
              <a:rPr lang="en-US" dirty="0" smtClean="0">
                <a:latin typeface="Times New Roman" pitchFamily="18" charset="0"/>
                <a:cs typeface="Times New Roman" pitchFamily="18" charset="0"/>
              </a:rPr>
              <a:t>2. The patient needs to be aware that too much thyroid hormone will cause symptoms of hyperthyroidism.</a:t>
            </a:r>
          </a:p>
          <a:p>
            <a:pPr marL="0" algn="just" rtl="0">
              <a:spcBef>
                <a:spcPts val="0"/>
              </a:spcBef>
              <a:buNone/>
            </a:pPr>
            <a:endParaRPr lang="en-US" dirty="0" smtClean="0">
              <a:latin typeface="Times New Roman" pitchFamily="18" charset="0"/>
              <a:cs typeface="Times New Roman" pitchFamily="18" charset="0"/>
            </a:endParaRPr>
          </a:p>
          <a:p>
            <a:pPr algn="l" rtl="0">
              <a:buNone/>
            </a:pPr>
            <a:endParaRPr lang="en-US" dirty="0" smtClean="0">
              <a:latin typeface="Times New Roman" pitchFamily="18" charset="0"/>
              <a:cs typeface="Times New Roman" pitchFamily="18" charset="0"/>
            </a:endParaRPr>
          </a:p>
          <a:p>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5867400"/>
            <a:ext cx="3962400" cy="990600"/>
          </a:xfrm>
          <a:prstGeom prst="rect">
            <a:avLst/>
          </a:prstGeom>
          <a:noFill/>
          <a:ln w="38100">
            <a:solidFill>
              <a:srgbClr val="C0000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704088"/>
            <a:ext cx="8229600" cy="636680"/>
          </a:xfrm>
        </p:spPr>
        <p:txBody>
          <a:bodyPr>
            <a:normAutofit fontScale="90000"/>
          </a:bodyPr>
          <a:lstStyle/>
          <a:p>
            <a:r>
              <a:rPr lang="en-US" b="1" dirty="0" smtClean="0">
                <a:solidFill>
                  <a:srgbClr val="FF0000"/>
                </a:solidFill>
              </a:rPr>
              <a:t>S &amp; S of Hypothyroidism </a:t>
            </a:r>
            <a:endParaRPr lang="ar-EG" b="1" dirty="0">
              <a:solidFill>
                <a:srgbClr val="FF0000"/>
              </a:solidFill>
            </a:endParaRPr>
          </a:p>
        </p:txBody>
      </p:sp>
      <p:sp>
        <p:nvSpPr>
          <p:cNvPr id="3" name="عنصر نائب للمحتوى 2"/>
          <p:cNvSpPr>
            <a:spLocks noGrp="1"/>
          </p:cNvSpPr>
          <p:nvPr>
            <p:ph idx="1"/>
          </p:nvPr>
        </p:nvSpPr>
        <p:spPr/>
        <p:txBody>
          <a:bodyPr/>
          <a:lstStyle/>
          <a:p>
            <a:endParaRPr lang="ar-EG" dirty="0"/>
          </a:p>
        </p:txBody>
      </p:sp>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3" y="1484785"/>
            <a:ext cx="8964488"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136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4100"/>
                                        </p:tgtEl>
                                        <p:attrNameLst>
                                          <p:attrName>style.visibility</p:attrName>
                                        </p:attrNameLst>
                                      </p:cBhvr>
                                      <p:to>
                                        <p:strVal val="visible"/>
                                      </p:to>
                                    </p:set>
                                    <p:animEffect transition="in" filter="wheel(1)">
                                      <p:cBhvr>
                                        <p:cTn id="14" dur="20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solidFill>
                  <a:srgbClr val="FF0000"/>
                </a:solidFill>
              </a:rPr>
              <a:t>S &amp; S of Hypothyroidism </a:t>
            </a:r>
            <a:endParaRPr lang="ar-EG" dirty="0">
              <a:solidFill>
                <a:srgbClr val="FF0000"/>
              </a:solidFill>
            </a:endParaRPr>
          </a:p>
        </p:txBody>
      </p:sp>
      <p:sp>
        <p:nvSpPr>
          <p:cNvPr id="3" name="عنصر نائب للمحتوى 2"/>
          <p:cNvSpPr>
            <a:spLocks noGrp="1"/>
          </p:cNvSpPr>
          <p:nvPr>
            <p:ph idx="1"/>
          </p:nvPr>
        </p:nvSpPr>
        <p:spPr/>
        <p:txBody>
          <a:bodyPr/>
          <a:lstStyle/>
          <a:p>
            <a:endParaRPr lang="ar-EG"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916832"/>
            <a:ext cx="8424936"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42085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60648"/>
            <a:ext cx="8229600" cy="1224136"/>
          </a:xfrm>
        </p:spPr>
        <p:txBody>
          <a:bodyPr>
            <a:normAutofit/>
          </a:bodyPr>
          <a:lstStyle/>
          <a:p>
            <a:r>
              <a:rPr lang="en-US" b="1" dirty="0">
                <a:solidFill>
                  <a:srgbClr val="FF0000"/>
                </a:solidFill>
              </a:rPr>
              <a:t>S &amp; S of Hypothyroidism </a:t>
            </a:r>
            <a:endParaRPr lang="ar-EG" dirty="0"/>
          </a:p>
        </p:txBody>
      </p:sp>
      <p:sp>
        <p:nvSpPr>
          <p:cNvPr id="3" name="عنصر نائب للمحتوى 2"/>
          <p:cNvSpPr>
            <a:spLocks noGrp="1"/>
          </p:cNvSpPr>
          <p:nvPr>
            <p:ph idx="1"/>
          </p:nvPr>
        </p:nvSpPr>
        <p:spPr/>
        <p:txBody>
          <a:bodyPr/>
          <a:lstStyle/>
          <a:p>
            <a:endParaRPr lang="ar-EG"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484784"/>
            <a:ext cx="8712968" cy="48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4966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EG"/>
          </a:p>
        </p:txBody>
      </p:sp>
      <p:sp>
        <p:nvSpPr>
          <p:cNvPr id="3" name="عنصر نائب للمحتوى 2"/>
          <p:cNvSpPr>
            <a:spLocks noGrp="1"/>
          </p:cNvSpPr>
          <p:nvPr>
            <p:ph idx="1"/>
          </p:nvPr>
        </p:nvSpPr>
        <p:spPr/>
        <p:txBody>
          <a:bodyPr/>
          <a:lstStyle/>
          <a:p>
            <a:endParaRPr lang="ar-EG"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0"/>
            <a:ext cx="8784976"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9050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down)">
                                      <p:cBhvr>
                                        <p:cTn id="7"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Autofit/>
          </a:bodyPr>
          <a:lstStyle/>
          <a:p>
            <a:pPr algn="ctr"/>
            <a:r>
              <a:rPr lang="en-US" sz="3200" b="1" dirty="0" smtClean="0">
                <a:solidFill>
                  <a:srgbClr val="C00000"/>
                </a:solidFill>
                <a:latin typeface="Times New Roman" pitchFamily="18" charset="0"/>
                <a:cs typeface="Times New Roman" pitchFamily="18" charset="0"/>
              </a:rPr>
              <a:t>Hyperthyroidism</a:t>
            </a:r>
            <a:r>
              <a:rPr lang="en-US" sz="3600" b="1" dirty="0" smtClean="0">
                <a:latin typeface="Times New Roman" pitchFamily="18" charset="0"/>
                <a:cs typeface="Times New Roman" pitchFamily="18" charset="0"/>
              </a:rPr>
              <a:t>:</a:t>
            </a: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endParaRPr lang="en-US" sz="3600" dirty="0"/>
          </a:p>
        </p:txBody>
      </p:sp>
      <p:sp>
        <p:nvSpPr>
          <p:cNvPr id="3" name="Content Placeholder 2"/>
          <p:cNvSpPr>
            <a:spLocks noGrp="1"/>
          </p:cNvSpPr>
          <p:nvPr>
            <p:ph idx="1"/>
          </p:nvPr>
        </p:nvSpPr>
        <p:spPr>
          <a:xfrm>
            <a:off x="228600" y="1066800"/>
            <a:ext cx="8763000" cy="5257800"/>
          </a:xfrm>
        </p:spPr>
        <p:txBody>
          <a:bodyPr>
            <a:normAutofit fontScale="92500" lnSpcReduction="20000"/>
          </a:bodyPr>
          <a:lstStyle/>
          <a:p>
            <a:pPr marL="0" algn="just" rtl="0">
              <a:spcBef>
                <a:spcPts val="0"/>
              </a:spcBef>
              <a:buFont typeface="Wingdings" pitchFamily="2" charset="2"/>
              <a:buChar char="Ø"/>
            </a:pPr>
            <a:r>
              <a:rPr lang="en-US"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Hyperthyroidism is most often diagnosed in young women. Graves’ disease, which is one cause of hyperthyroidism, is more common in young women. </a:t>
            </a:r>
            <a:r>
              <a:rPr lang="en-US" sz="2400" dirty="0" err="1" smtClean="0">
                <a:latin typeface="Times New Roman" pitchFamily="18" charset="0"/>
                <a:cs typeface="Times New Roman" pitchFamily="18" charset="0"/>
              </a:rPr>
              <a:t>Multinodular</a:t>
            </a:r>
            <a:r>
              <a:rPr lang="en-US" sz="2400" dirty="0" smtClean="0">
                <a:latin typeface="Times New Roman" pitchFamily="18" charset="0"/>
                <a:cs typeface="Times New Roman" pitchFamily="18" charset="0"/>
              </a:rPr>
              <a:t> goiter is more common in older women.</a:t>
            </a:r>
          </a:p>
          <a:p>
            <a:pPr marL="0" algn="just" rtl="0">
              <a:spcBef>
                <a:spcPts val="0"/>
              </a:spcBef>
              <a:buNone/>
            </a:pPr>
            <a:endParaRPr lang="en-US" dirty="0" smtClean="0">
              <a:latin typeface="Times New Roman" pitchFamily="18" charset="0"/>
              <a:cs typeface="Times New Roman" pitchFamily="18" charset="0"/>
            </a:endParaRPr>
          </a:p>
          <a:p>
            <a:pPr marL="0" algn="l" rtl="0">
              <a:spcBef>
                <a:spcPts val="0"/>
              </a:spcBef>
              <a:buNone/>
            </a:pPr>
            <a:r>
              <a:rPr lang="en-US" b="1" i="1" dirty="0" err="1" smtClean="0">
                <a:solidFill>
                  <a:srgbClr val="FF0000"/>
                </a:solidFill>
                <a:latin typeface="Times New Roman" pitchFamily="18" charset="0"/>
                <a:cs typeface="Times New Roman" pitchFamily="18" charset="0"/>
              </a:rPr>
              <a:t>Pathophysiology</a:t>
            </a:r>
            <a:r>
              <a:rPr lang="en-US" sz="3000" b="1" i="1" dirty="0" smtClean="0">
                <a:solidFill>
                  <a:srgbClr val="FF0000"/>
                </a:solidFill>
                <a:latin typeface="Times New Roman" pitchFamily="18" charset="0"/>
                <a:cs typeface="Times New Roman" pitchFamily="18" charset="0"/>
              </a:rPr>
              <a:t>:</a:t>
            </a:r>
            <a:endParaRPr lang="en-US" sz="3000" dirty="0" smtClean="0">
              <a:solidFill>
                <a:srgbClr val="FF0000"/>
              </a:solidFill>
              <a:latin typeface="Times New Roman" pitchFamily="18" charset="0"/>
              <a:cs typeface="Times New Roman" pitchFamily="18" charset="0"/>
            </a:endParaRPr>
          </a:p>
          <a:p>
            <a:pPr marL="0" algn="just" rtl="0">
              <a:spcBef>
                <a:spcPts val="0"/>
              </a:spcBef>
              <a:buFont typeface="Wingdings" pitchFamily="2" charset="2"/>
              <a:buChar char="v"/>
            </a:pPr>
            <a:r>
              <a:rPr lang="en-US" sz="2400" dirty="0" smtClean="0">
                <a:latin typeface="Times New Roman" pitchFamily="18" charset="0"/>
                <a:cs typeface="Times New Roman" pitchFamily="18" charset="0"/>
              </a:rPr>
              <a:t>Hyperthyroidism results in excessive amounts of circulating thyroid hormone (</a:t>
            </a:r>
            <a:r>
              <a:rPr lang="en-US" sz="2400" dirty="0" err="1" smtClean="0">
                <a:latin typeface="Times New Roman" pitchFamily="18" charset="0"/>
                <a:cs typeface="Times New Roman" pitchFamily="18" charset="0"/>
              </a:rPr>
              <a:t>thyrotoxicosis</a:t>
            </a:r>
            <a:r>
              <a:rPr lang="en-US" sz="2400" dirty="0" smtClean="0">
                <a:latin typeface="Times New Roman" pitchFamily="18" charset="0"/>
                <a:cs typeface="Times New Roman" pitchFamily="18" charset="0"/>
              </a:rPr>
              <a:t>). Primary hyperthyroidism occurs when a problem within the thyroid gland causes excess hormone release. </a:t>
            </a:r>
          </a:p>
          <a:p>
            <a:pPr marL="0" algn="just" rtl="0">
              <a:spcBef>
                <a:spcPts val="0"/>
              </a:spcBef>
              <a:buNone/>
            </a:pPr>
            <a:endParaRPr lang="en-US" sz="2400" dirty="0" smtClean="0">
              <a:latin typeface="Times New Roman" pitchFamily="18" charset="0"/>
              <a:cs typeface="Times New Roman" pitchFamily="18" charset="0"/>
            </a:endParaRPr>
          </a:p>
          <a:p>
            <a:pPr marL="0" algn="just" rtl="0">
              <a:spcBef>
                <a:spcPts val="0"/>
              </a:spcBef>
              <a:buFont typeface="Wingdings" pitchFamily="2" charset="2"/>
              <a:buChar char="v"/>
            </a:pPr>
            <a:r>
              <a:rPr lang="en-US" sz="2400" dirty="0" smtClean="0">
                <a:latin typeface="Times New Roman" pitchFamily="18" charset="0"/>
                <a:cs typeface="Times New Roman" pitchFamily="18" charset="0"/>
              </a:rPr>
              <a:t>Secondary hyperthyroidism occurs because of excess TSH release from the pituitary, causing overstimulation of the thyroid gland. </a:t>
            </a:r>
          </a:p>
          <a:p>
            <a:pPr marL="0" algn="just" rtl="0">
              <a:spcBef>
                <a:spcPts val="0"/>
              </a:spcBef>
              <a:buNone/>
            </a:pPr>
            <a:endParaRPr lang="en-US" sz="2400" dirty="0" smtClean="0">
              <a:latin typeface="Times New Roman" pitchFamily="18" charset="0"/>
              <a:cs typeface="Times New Roman" pitchFamily="18" charset="0"/>
            </a:endParaRPr>
          </a:p>
          <a:p>
            <a:pPr marL="0" algn="just" rtl="0">
              <a:spcBef>
                <a:spcPts val="0"/>
              </a:spcBef>
              <a:buFont typeface="Wingdings" pitchFamily="2" charset="2"/>
              <a:buChar char="v"/>
            </a:pPr>
            <a:r>
              <a:rPr lang="en-US" sz="2400" dirty="0" smtClean="0">
                <a:latin typeface="Times New Roman" pitchFamily="18" charset="0"/>
                <a:cs typeface="Times New Roman" pitchFamily="18" charset="0"/>
              </a:rPr>
              <a:t>Tertiary hyperthyroidism is caused by excess TRH from the hypothalamus. A high level of thyroid hormone increases the metabolic rate. It also increases the number of beta-adrenergic receptor sites in the body, which enhances the activity of </a:t>
            </a:r>
            <a:r>
              <a:rPr lang="en-US" sz="2400" dirty="0" err="1" smtClean="0">
                <a:latin typeface="Times New Roman" pitchFamily="18" charset="0"/>
                <a:cs typeface="Times New Roman" pitchFamily="18" charset="0"/>
              </a:rPr>
              <a:t>norepinephrine</a:t>
            </a:r>
            <a:r>
              <a:rPr lang="en-US" sz="2400" dirty="0" smtClean="0">
                <a:latin typeface="Times New Roman" pitchFamily="18" charset="0"/>
                <a:cs typeface="Times New Roman" pitchFamily="18" charset="0"/>
              </a:rPr>
              <a:t>. The resulting fight-or-flight response is the cause of many of the symptoms of hyperthyroidism.</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704088"/>
            <a:ext cx="8229600" cy="819912"/>
          </a:xfrm>
        </p:spPr>
        <p:txBody>
          <a:bodyPr>
            <a:normAutofit fontScale="90000"/>
          </a:bodyPr>
          <a:lstStyle/>
          <a:p>
            <a:pPr algn="ctr"/>
            <a:r>
              <a:rPr lang="en-US" sz="5400" b="1" dirty="0" smtClean="0">
                <a:solidFill>
                  <a:srgbClr val="C00000"/>
                </a:solidFill>
                <a:latin typeface="Times New Roman" pitchFamily="18" charset="0"/>
                <a:cs typeface="Times New Roman" pitchFamily="18" charset="0"/>
              </a:rPr>
              <a:t>Hyperthyroidism</a:t>
            </a:r>
            <a:endParaRPr lang="ar-EG" dirty="0"/>
          </a:p>
        </p:txBody>
      </p:sp>
      <p:sp>
        <p:nvSpPr>
          <p:cNvPr id="3" name="عنصر نائب للمحتوى 2"/>
          <p:cNvSpPr>
            <a:spLocks noGrp="1"/>
          </p:cNvSpPr>
          <p:nvPr>
            <p:ph idx="1"/>
          </p:nvPr>
        </p:nvSpPr>
        <p:spPr/>
        <p:txBody>
          <a:bodyPr/>
          <a:lstStyle/>
          <a:p>
            <a:endParaRPr lang="ar-E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816" y="1814512"/>
            <a:ext cx="8568952" cy="4566815"/>
          </a:xfrm>
          <a:prstGeom prst="rect">
            <a:avLst/>
          </a:prstGeom>
          <a:noFill/>
          <a:ln>
            <a:solidFill>
              <a:srgbClr val="00B05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008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EG"/>
          </a:p>
        </p:txBody>
      </p:sp>
      <p:sp>
        <p:nvSpPr>
          <p:cNvPr id="3" name="عنصر نائب للمحتوى 2"/>
          <p:cNvSpPr>
            <a:spLocks noGrp="1"/>
          </p:cNvSpPr>
          <p:nvPr>
            <p:ph idx="1"/>
          </p:nvPr>
        </p:nvSpPr>
        <p:spPr/>
        <p:txBody>
          <a:bodyPr/>
          <a:lstStyle/>
          <a:p>
            <a:endParaRPr lang="ar-EG"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036496"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37763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EG"/>
          </a:p>
        </p:txBody>
      </p:sp>
      <p:sp>
        <p:nvSpPr>
          <p:cNvPr id="3" name="عنصر نائب للمحتوى 2"/>
          <p:cNvSpPr>
            <a:spLocks noGrp="1"/>
          </p:cNvSpPr>
          <p:nvPr>
            <p:ph idx="1"/>
          </p:nvPr>
        </p:nvSpPr>
        <p:spPr/>
        <p:txBody>
          <a:bodyPr/>
          <a:lstStyle/>
          <a:p>
            <a:endParaRPr lang="ar-EG"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7" y="116633"/>
            <a:ext cx="8352928"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45487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685800"/>
            <a:ext cx="8610600" cy="5638800"/>
          </a:xfrm>
        </p:spPr>
        <p:txBody>
          <a:bodyPr>
            <a:normAutofit fontScale="92500" lnSpcReduction="10000"/>
          </a:bodyPr>
          <a:lstStyle/>
          <a:p>
            <a:pPr marL="0" algn="just" rtl="0">
              <a:spcBef>
                <a:spcPts val="0"/>
              </a:spcBef>
              <a:buNone/>
            </a:pPr>
            <a:r>
              <a:rPr lang="en-US" sz="2400" b="1" i="1" dirty="0" smtClean="0">
                <a:solidFill>
                  <a:srgbClr val="C00000"/>
                </a:solidFill>
                <a:latin typeface="Times New Roman" pitchFamily="18" charset="0"/>
                <a:cs typeface="Times New Roman" pitchFamily="18" charset="0"/>
              </a:rPr>
              <a:t>Etiology</a:t>
            </a:r>
            <a:r>
              <a:rPr lang="en-US" sz="2400" b="1" i="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 variety of disorders can cause hyperthyroidism.</a:t>
            </a:r>
          </a:p>
          <a:p>
            <a:pPr marL="182880" indent="-457200" algn="just" rtl="0">
              <a:spcBef>
                <a:spcPts val="0"/>
              </a:spcBef>
              <a:buNone/>
            </a:pPr>
            <a:r>
              <a:rPr lang="en-US" sz="2000" dirty="0" smtClean="0">
                <a:latin typeface="Times New Roman" pitchFamily="18" charset="0"/>
                <a:cs typeface="Times New Roman" pitchFamily="18" charset="0"/>
              </a:rPr>
              <a:t>1. Graves’ disease is the most common cause.</a:t>
            </a:r>
          </a:p>
          <a:p>
            <a:pPr marL="182880" indent="-457200" algn="just" rtl="0">
              <a:spcBef>
                <a:spcPts val="0"/>
              </a:spcBef>
              <a:buAutoNum type="arabicPeriod"/>
            </a:pPr>
            <a:endParaRPr lang="en-US" sz="2000" dirty="0" smtClean="0">
              <a:latin typeface="Times New Roman" pitchFamily="18" charset="0"/>
              <a:cs typeface="Times New Roman" pitchFamily="18" charset="0"/>
            </a:endParaRPr>
          </a:p>
          <a:p>
            <a:pPr marL="182880" indent="-457200" algn="just" rtl="0">
              <a:spcBef>
                <a:spcPts val="0"/>
              </a:spcBef>
              <a:buNone/>
            </a:pPr>
            <a:r>
              <a:rPr lang="en-US" sz="2000" dirty="0" smtClean="0">
                <a:latin typeface="Times New Roman" pitchFamily="18" charset="0"/>
                <a:cs typeface="Times New Roman" pitchFamily="18" charset="0"/>
              </a:rPr>
              <a:t>2. Autoimmune disorder in which thyroid-stimulating antibodies cause the thyroid gland to make too much thyroid hormone. </a:t>
            </a:r>
          </a:p>
          <a:p>
            <a:pPr marL="182880" indent="-457200" algn="just" rtl="0">
              <a:spcBef>
                <a:spcPts val="0"/>
              </a:spcBef>
              <a:buNone/>
            </a:pPr>
            <a:endParaRPr lang="en-US" sz="2000" dirty="0" smtClean="0">
              <a:latin typeface="Times New Roman" pitchFamily="18" charset="0"/>
              <a:cs typeface="Times New Roman" pitchFamily="18" charset="0"/>
            </a:endParaRPr>
          </a:p>
          <a:p>
            <a:pPr marL="0" algn="just" rtl="0">
              <a:spcBef>
                <a:spcPts val="0"/>
              </a:spcBef>
              <a:buNone/>
            </a:pPr>
            <a:r>
              <a:rPr lang="en-US" sz="2000" dirty="0" smtClean="0">
                <a:latin typeface="Times New Roman" pitchFamily="18" charset="0"/>
                <a:cs typeface="Times New Roman" pitchFamily="18" charset="0"/>
              </a:rPr>
              <a:t>3. Other causes include thyroid nodules that secrete excess thyroid hormone (</a:t>
            </a:r>
            <a:r>
              <a:rPr lang="en-US" sz="2000" dirty="0" err="1" smtClean="0">
                <a:latin typeface="Times New Roman" pitchFamily="18" charset="0"/>
                <a:cs typeface="Times New Roman" pitchFamily="18" charset="0"/>
              </a:rPr>
              <a:t>multinodular</a:t>
            </a:r>
            <a:r>
              <a:rPr lang="en-US" sz="2000" dirty="0" smtClean="0">
                <a:latin typeface="Times New Roman" pitchFamily="18" charset="0"/>
                <a:cs typeface="Times New Roman" pitchFamily="18" charset="0"/>
              </a:rPr>
              <a:t> goiter and toxic adenoma).</a:t>
            </a:r>
          </a:p>
          <a:p>
            <a:pPr marL="0" algn="just" rtl="0">
              <a:spcBef>
                <a:spcPts val="0"/>
              </a:spcBef>
              <a:buNone/>
            </a:pPr>
            <a:r>
              <a:rPr lang="en-US" sz="2000" dirty="0" smtClean="0">
                <a:latin typeface="Times New Roman" pitchFamily="18" charset="0"/>
                <a:cs typeface="Times New Roman" pitchFamily="18" charset="0"/>
              </a:rPr>
              <a:t> </a:t>
            </a:r>
          </a:p>
          <a:p>
            <a:pPr marL="182880" indent="-457200" algn="just" rtl="0">
              <a:spcBef>
                <a:spcPts val="0"/>
              </a:spcBef>
              <a:buNone/>
            </a:pPr>
            <a:r>
              <a:rPr lang="en-US" sz="2000" dirty="0" smtClean="0">
                <a:latin typeface="Times New Roman" pitchFamily="18" charset="0"/>
                <a:cs typeface="Times New Roman" pitchFamily="18" charset="0"/>
              </a:rPr>
              <a:t>4. Inflammation of the thyroid (</a:t>
            </a:r>
            <a:r>
              <a:rPr lang="en-US" sz="2000" dirty="0" err="1" smtClean="0">
                <a:latin typeface="Times New Roman" pitchFamily="18" charset="0"/>
                <a:cs typeface="Times New Roman" pitchFamily="18" charset="0"/>
              </a:rPr>
              <a:t>thyroiditis</a:t>
            </a:r>
            <a:r>
              <a:rPr lang="en-US" sz="2000" dirty="0" smtClean="0">
                <a:latin typeface="Times New Roman" pitchFamily="18" charset="0"/>
                <a:cs typeface="Times New Roman" pitchFamily="18" charset="0"/>
              </a:rPr>
              <a:t>), or a thyroid tumor.</a:t>
            </a:r>
          </a:p>
          <a:p>
            <a:pPr marL="182880" indent="-457200" algn="just" rtl="0">
              <a:spcBef>
                <a:spcPts val="0"/>
              </a:spcBef>
              <a:buAutoNum type="arabicPeriod" startAt="4"/>
            </a:pPr>
            <a:endParaRPr lang="en-US" sz="2000" dirty="0" smtClean="0">
              <a:latin typeface="Times New Roman" pitchFamily="18" charset="0"/>
              <a:cs typeface="Times New Roman" pitchFamily="18" charset="0"/>
            </a:endParaRPr>
          </a:p>
          <a:p>
            <a:pPr marL="0" algn="just" rtl="0">
              <a:spcBef>
                <a:spcPts val="0"/>
              </a:spcBef>
              <a:buNone/>
            </a:pPr>
            <a:r>
              <a:rPr lang="en-US" sz="2000" dirty="0" smtClean="0">
                <a:latin typeface="Times New Roman" pitchFamily="18" charset="0"/>
                <a:cs typeface="Times New Roman" pitchFamily="18" charset="0"/>
              </a:rPr>
              <a:t>5. A pituitary tumor can secrete excess TSH, which over stimulates the thyroid gland. </a:t>
            </a:r>
          </a:p>
          <a:p>
            <a:pPr marL="0" algn="just" rtl="0">
              <a:spcBef>
                <a:spcPts val="0"/>
              </a:spcBef>
              <a:buNone/>
            </a:pPr>
            <a:endParaRPr lang="en-US" sz="2000" dirty="0" smtClean="0">
              <a:latin typeface="Times New Roman" pitchFamily="18" charset="0"/>
              <a:cs typeface="Times New Roman" pitchFamily="18" charset="0"/>
            </a:endParaRPr>
          </a:p>
          <a:p>
            <a:pPr marL="0" algn="just" rtl="0">
              <a:spcBef>
                <a:spcPts val="0"/>
              </a:spcBef>
              <a:buNone/>
            </a:pPr>
            <a:r>
              <a:rPr lang="en-US" sz="2000" dirty="0" smtClean="0">
                <a:latin typeface="Times New Roman" pitchFamily="18" charset="0"/>
                <a:cs typeface="Times New Roman" pitchFamily="18" charset="0"/>
              </a:rPr>
              <a:t>6. Patients taking thyroid hormone for hypothyroidism may take too much. Each of these problems can cause excess circulating TH and symptoms of hyperthyroidism.</a:t>
            </a:r>
            <a:r>
              <a:rPr lang="en-US" sz="2000" dirty="0" smtClean="0"/>
              <a:t> </a:t>
            </a:r>
          </a:p>
          <a:p>
            <a:pPr marL="0" algn="just" rtl="0">
              <a:spcBef>
                <a:spcPts val="0"/>
              </a:spcBef>
              <a:buNone/>
            </a:pPr>
            <a:endParaRPr lang="en-US" sz="2000" dirty="0" smtClean="0"/>
          </a:p>
          <a:p>
            <a:pPr marL="0" algn="just" rtl="0">
              <a:spcBef>
                <a:spcPts val="0"/>
              </a:spcBef>
              <a:buNone/>
            </a:pPr>
            <a:r>
              <a:rPr lang="en-US" sz="2000" dirty="0" smtClean="0">
                <a:latin typeface="Times New Roman" pitchFamily="18" charset="0"/>
                <a:cs typeface="Times New Roman" pitchFamily="18" charset="0"/>
              </a:rPr>
              <a:t>7. Radiation exposure may predispose a patient to develop hyperthyroidism. </a:t>
            </a:r>
          </a:p>
          <a:p>
            <a:pPr marL="0" algn="just" rtl="0">
              <a:spcBef>
                <a:spcPts val="0"/>
              </a:spcBef>
              <a:buNone/>
            </a:pPr>
            <a:endParaRPr lang="en-US" sz="2000" dirty="0" smtClean="0">
              <a:latin typeface="Times New Roman" pitchFamily="18" charset="0"/>
              <a:cs typeface="Times New Roman" pitchFamily="18" charset="0"/>
            </a:endParaRPr>
          </a:p>
          <a:p>
            <a:pPr marL="0" algn="just" rtl="0">
              <a:spcBef>
                <a:spcPts val="0"/>
              </a:spcBef>
              <a:buNone/>
            </a:pPr>
            <a:r>
              <a:rPr lang="en-US" sz="2000" dirty="0" smtClean="0">
                <a:latin typeface="Times New Roman" pitchFamily="18" charset="0"/>
                <a:cs typeface="Times New Roman" pitchFamily="18" charset="0"/>
              </a:rPr>
              <a:t>8. Heredity may also play a role in autoimmune hyperthyroidism. Women who smoke nearly double their risk of Graves’ disease</a:t>
            </a:r>
            <a:r>
              <a:rPr lang="en-US" sz="2400" dirty="0" smtClean="0">
                <a:latin typeface="Times New Roman" pitchFamily="18" charset="0"/>
                <a:cs typeface="Times New Roman" pitchFamily="18" charset="0"/>
              </a:rPr>
              <a:t>.</a:t>
            </a:r>
          </a:p>
          <a:p>
            <a:pPr marL="0" algn="just" rtl="0">
              <a:spcBef>
                <a:spcPts val="0"/>
              </a:spcBef>
              <a:buFont typeface="Wingdings" pitchFamily="2" charset="2"/>
              <a:buChar char="Ø"/>
            </a:pPr>
            <a:endParaRPr lang="en-US" sz="2000" dirty="0" smtClean="0">
              <a:latin typeface="Times New Roman" pitchFamily="18" charset="0"/>
              <a:cs typeface="Times New Roman" pitchFamily="18" charset="0"/>
            </a:endParaRPr>
          </a:p>
          <a:p>
            <a:pPr marL="0" algn="just" rtl="0">
              <a:spcBef>
                <a:spcPts val="0"/>
              </a:spcBef>
              <a:buNone/>
            </a:pPr>
            <a:endParaRPr lang="en-US" sz="2400" dirty="0" smtClean="0">
              <a:latin typeface="Times New Roman" pitchFamily="18" charset="0"/>
              <a:cs typeface="Times New Roman" pitchFamily="18" charset="0"/>
            </a:endParaRPr>
          </a:p>
          <a:p>
            <a:pPr algn="just"/>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57200"/>
            <a:ext cx="8534400" cy="5867400"/>
          </a:xfrm>
        </p:spPr>
        <p:txBody>
          <a:bodyPr>
            <a:normAutofit/>
          </a:bodyPr>
          <a:lstStyle/>
          <a:p>
            <a:pPr marL="0" algn="l" rtl="0">
              <a:spcBef>
                <a:spcPts val="0"/>
              </a:spcBef>
              <a:buNone/>
            </a:pPr>
            <a:r>
              <a:rPr lang="en-US" sz="2000" b="1" i="1" dirty="0" smtClean="0">
                <a:solidFill>
                  <a:srgbClr val="FF0000"/>
                </a:solidFill>
              </a:rPr>
              <a:t>Signs </a:t>
            </a:r>
            <a:r>
              <a:rPr lang="en-US" sz="2000" b="1" i="1" dirty="0" smtClean="0">
                <a:solidFill>
                  <a:srgbClr val="FF0000"/>
                </a:solidFill>
                <a:latin typeface="Times New Roman" pitchFamily="18" charset="0"/>
                <a:cs typeface="Times New Roman" pitchFamily="18" charset="0"/>
              </a:rPr>
              <a:t>and Symptoms:</a:t>
            </a:r>
          </a:p>
          <a:p>
            <a:pPr marL="0" algn="l" rtl="0">
              <a:spcBef>
                <a:spcPts val="0"/>
              </a:spcBef>
              <a:buNone/>
            </a:pPr>
            <a:endParaRPr lang="en-US" sz="2000" dirty="0" smtClean="0">
              <a:solidFill>
                <a:srgbClr val="FF0000"/>
              </a:solidFill>
              <a:latin typeface="Times New Roman" pitchFamily="18" charset="0"/>
              <a:cs typeface="Times New Roman" pitchFamily="18" charset="0"/>
            </a:endParaRPr>
          </a:p>
          <a:p>
            <a:pPr marL="0" algn="just" rtl="0">
              <a:spcBef>
                <a:spcPts val="0"/>
              </a:spcBef>
              <a:buFont typeface="Wingdings" pitchFamily="2" charset="2"/>
              <a:buChar char="v"/>
            </a:pPr>
            <a:r>
              <a:rPr lang="en-US" sz="2000" dirty="0" smtClean="0">
                <a:latin typeface="Times New Roman" pitchFamily="18" charset="0"/>
                <a:cs typeface="Times New Roman" pitchFamily="18" charset="0"/>
              </a:rPr>
              <a:t>Many signs and symptoms are related to the </a:t>
            </a:r>
            <a:r>
              <a:rPr lang="en-US" sz="2000" dirty="0" err="1" smtClean="0">
                <a:latin typeface="Times New Roman" pitchFamily="18" charset="0"/>
                <a:cs typeface="Times New Roman" pitchFamily="18" charset="0"/>
              </a:rPr>
              <a:t>hypermetabolic</a:t>
            </a:r>
            <a:r>
              <a:rPr lang="en-US" sz="2000" dirty="0" smtClean="0">
                <a:latin typeface="Times New Roman" pitchFamily="18" charset="0"/>
                <a:cs typeface="Times New Roman" pitchFamily="18" charset="0"/>
              </a:rPr>
              <a:t> state, such as heat intolerance, increased appetite with weight loss, and increased frequency of bowel movements.</a:t>
            </a:r>
          </a:p>
          <a:p>
            <a:pPr marL="0" algn="just" rtl="0">
              <a:spcBef>
                <a:spcPts val="0"/>
              </a:spcBef>
              <a:buFont typeface="Wingdings" pitchFamily="2" charset="2"/>
              <a:buChar char="v"/>
            </a:pPr>
            <a:r>
              <a:rPr lang="en-US" sz="2000" dirty="0" smtClean="0">
                <a:latin typeface="Times New Roman" pitchFamily="18" charset="0"/>
                <a:cs typeface="Times New Roman" pitchFamily="18" charset="0"/>
              </a:rPr>
              <a:t>Nervousness, tremor, tachycardia, and palpitations are caused by the increase in sympathetic nervous system activity and may be more common in younger patients.</a:t>
            </a:r>
          </a:p>
          <a:p>
            <a:pPr marL="0" algn="just" rtl="0">
              <a:spcBef>
                <a:spcPts val="0"/>
              </a:spcBef>
              <a:buFont typeface="Wingdings" pitchFamily="2" charset="2"/>
              <a:buChar char="v"/>
            </a:pPr>
            <a:r>
              <a:rPr lang="en-US" sz="2000" dirty="0" smtClean="0">
                <a:latin typeface="Times New Roman" pitchFamily="18" charset="0"/>
                <a:cs typeface="Times New Roman" pitchFamily="18" charset="0"/>
              </a:rPr>
              <a:t>Heart failure can occur because of tachycardia and the resulting inefficient pumping of the heart. If treatment is not begun, the patient may become manic or psychotic. </a:t>
            </a:r>
          </a:p>
          <a:p>
            <a:pPr marL="0" algn="l">
              <a:spcBef>
                <a:spcPts val="0"/>
              </a:spcBef>
              <a:buNone/>
            </a:pPr>
            <a:endParaRPr lang="en-US" sz="2000"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04800"/>
            <a:ext cx="8763000" cy="6019800"/>
          </a:xfrm>
        </p:spPr>
        <p:txBody>
          <a:bodyPr>
            <a:normAutofit/>
          </a:bodyPr>
          <a:lstStyle/>
          <a:p>
            <a:pPr marL="0" algn="ctr" rtl="0">
              <a:spcBef>
                <a:spcPts val="0"/>
              </a:spcBef>
              <a:buNone/>
            </a:pPr>
            <a:r>
              <a:rPr lang="en-US" sz="3100" b="1" i="1" dirty="0" smtClean="0">
                <a:solidFill>
                  <a:srgbClr val="FF0000"/>
                </a:solidFill>
                <a:latin typeface="Times New Roman" pitchFamily="18" charset="0"/>
                <a:cs typeface="Times New Roman" pitchFamily="18" charset="0"/>
              </a:rPr>
              <a:t>Complications:</a:t>
            </a:r>
          </a:p>
          <a:p>
            <a:pPr marL="0" algn="ctr" rtl="0">
              <a:spcBef>
                <a:spcPts val="0"/>
              </a:spcBef>
              <a:buNone/>
            </a:pPr>
            <a:endParaRPr lang="en-US" dirty="0" smtClean="0">
              <a:solidFill>
                <a:srgbClr val="FF0000"/>
              </a:solidFill>
              <a:latin typeface="Times New Roman" pitchFamily="18" charset="0"/>
              <a:cs typeface="Times New Roman" pitchFamily="18" charset="0"/>
            </a:endParaRPr>
          </a:p>
          <a:p>
            <a:pPr marL="0" algn="just" rtl="0">
              <a:spcBef>
                <a:spcPts val="0"/>
              </a:spcBef>
              <a:buNone/>
            </a:pPr>
            <a:r>
              <a:rPr lang="en-US" b="1" i="1" dirty="0" err="1" smtClean="0">
                <a:solidFill>
                  <a:srgbClr val="FF0000"/>
                </a:solidFill>
                <a:latin typeface="Times New Roman" pitchFamily="18" charset="0"/>
                <a:cs typeface="Times New Roman" pitchFamily="18" charset="0"/>
              </a:rPr>
              <a:t>Thyrotoxic</a:t>
            </a:r>
            <a:r>
              <a:rPr lang="en-US" b="1" i="1" dirty="0" smtClean="0">
                <a:solidFill>
                  <a:srgbClr val="FF0000"/>
                </a:solidFill>
                <a:latin typeface="Times New Roman" pitchFamily="18" charset="0"/>
                <a:cs typeface="Times New Roman" pitchFamily="18" charset="0"/>
              </a:rPr>
              <a:t> Crisis:  </a:t>
            </a:r>
            <a:r>
              <a:rPr lang="en-US" dirty="0" smtClean="0">
                <a:latin typeface="Times New Roman" pitchFamily="18" charset="0"/>
                <a:cs typeface="Times New Roman" pitchFamily="18" charset="0"/>
              </a:rPr>
              <a:t>sometimes called (thyroid storm)is a severe hyperthyroid state that can occur in hyperthyroid people who are untreated or who develop another illness or stressor. It also may occur after thyroid surgery in patients who have been inadequately prepared with </a:t>
            </a:r>
            <a:r>
              <a:rPr lang="en-US" dirty="0" err="1" smtClean="0">
                <a:latin typeface="Times New Roman" pitchFamily="18" charset="0"/>
                <a:cs typeface="Times New Roman" pitchFamily="18" charset="0"/>
              </a:rPr>
              <a:t>antithyroid</a:t>
            </a:r>
            <a:r>
              <a:rPr lang="en-US" dirty="0" smtClean="0">
                <a:latin typeface="Times New Roman" pitchFamily="18" charset="0"/>
                <a:cs typeface="Times New Roman" pitchFamily="18" charset="0"/>
              </a:rPr>
              <a:t> medication. </a:t>
            </a:r>
          </a:p>
          <a:p>
            <a:pPr marL="0" algn="just" rtl="0">
              <a:spcBef>
                <a:spcPts val="0"/>
              </a:spcBef>
              <a:buNone/>
            </a:pPr>
            <a:endParaRPr lang="en-US" dirty="0" smtClean="0">
              <a:latin typeface="Times New Roman" pitchFamily="18" charset="0"/>
              <a:cs typeface="Times New Roman" pitchFamily="18" charset="0"/>
            </a:endParaRPr>
          </a:p>
          <a:p>
            <a:pPr marL="0" algn="just" rtl="0">
              <a:spcBef>
                <a:spcPts val="0"/>
              </a:spcBef>
              <a:buNone/>
            </a:pPr>
            <a:r>
              <a:rPr lang="en-US" dirty="0" err="1" smtClean="0">
                <a:latin typeface="Times New Roman" pitchFamily="18" charset="0"/>
                <a:cs typeface="Times New Roman" pitchFamily="18" charset="0"/>
              </a:rPr>
              <a:t>Thyrotoxic</a:t>
            </a:r>
            <a:r>
              <a:rPr lang="en-US" dirty="0" smtClean="0">
                <a:latin typeface="Times New Roman" pitchFamily="18" charset="0"/>
                <a:cs typeface="Times New Roman" pitchFamily="18" charset="0"/>
              </a:rPr>
              <a:t> crisis can result in death in as little as 2 hours if untreated. Symptoms include tachycardia, high fever, hypertension(with eventual heart failure and hypotension), dehydration, restlessness , and delirium or coma. </a:t>
            </a:r>
            <a:endParaRPr lang="en-US" b="1" i="1" dirty="0" smtClean="0">
              <a:solidFill>
                <a:srgbClr val="FF0000"/>
              </a:solidFill>
              <a:latin typeface="Times New Roman" pitchFamily="18" charset="0"/>
              <a:cs typeface="Times New Roman" pitchFamily="18" charset="0"/>
            </a:endParaRPr>
          </a:p>
          <a:p>
            <a:pPr marL="0" algn="just" rtl="0">
              <a:spcBef>
                <a:spcPts val="0"/>
              </a:spcBef>
              <a:buNone/>
            </a:pPr>
            <a:r>
              <a:rPr lang="en-US" b="1"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0" algn="l" rtl="0">
              <a:spcBef>
                <a:spcPts val="0"/>
              </a:spcBef>
              <a:buNone/>
            </a:pPr>
            <a:endParaRPr lang="en-US" dirty="0" smtClean="0">
              <a:latin typeface="Times New Roman" pitchFamily="18" charset="0"/>
              <a:cs typeface="Times New Roman" pitchFamily="18" charset="0"/>
            </a:endParaRPr>
          </a:p>
        </p:txBody>
      </p:sp>
      <p:pic>
        <p:nvPicPr>
          <p:cNvPr id="4" name="Picture 5" descr="Hormone production is blocked so very little is secreted by the thyroid."/>
          <p:cNvPicPr>
            <a:picLocks noChangeAspect="1" noChangeArrowheads="1"/>
          </p:cNvPicPr>
          <p:nvPr/>
        </p:nvPicPr>
        <p:blipFill>
          <a:blip r:embed="rId2"/>
          <a:srcRect/>
          <a:stretch>
            <a:fillRect/>
          </a:stretch>
        </p:blipFill>
        <p:spPr bwMode="auto">
          <a:xfrm>
            <a:off x="4800600" y="5919788"/>
            <a:ext cx="4164013" cy="938212"/>
          </a:xfrm>
          <a:prstGeom prst="rect">
            <a:avLst/>
          </a:prstGeom>
          <a:noFill/>
          <a:ln w="9525">
            <a:solidFill>
              <a:srgbClr val="C00000"/>
            </a:solid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762000"/>
            <a:ext cx="8763000" cy="5562600"/>
          </a:xfrm>
        </p:spPr>
        <p:txBody>
          <a:bodyPr>
            <a:normAutofit/>
          </a:bodyPr>
          <a:lstStyle/>
          <a:p>
            <a:pPr marL="0" algn="just" rtl="0">
              <a:spcBef>
                <a:spcPts val="0"/>
              </a:spcBef>
              <a:buNone/>
            </a:pPr>
            <a:r>
              <a:rPr lang="en-US" sz="2000" b="1" dirty="0" err="1" smtClean="0">
                <a:solidFill>
                  <a:srgbClr val="C00000"/>
                </a:solidFill>
                <a:latin typeface="Times New Roman" pitchFamily="18" charset="0"/>
                <a:cs typeface="Times New Roman" pitchFamily="18" charset="0"/>
              </a:rPr>
              <a:t>Hypothyoidism</a:t>
            </a:r>
            <a:r>
              <a:rPr lang="en-US" sz="2000" dirty="0" smtClean="0"/>
              <a:t>: </a:t>
            </a:r>
            <a:r>
              <a:rPr lang="en-US" sz="2000" dirty="0" smtClean="0">
                <a:latin typeface="Times New Roman" pitchFamily="18" charset="0"/>
                <a:cs typeface="Times New Roman" pitchFamily="18" charset="0"/>
              </a:rPr>
              <a:t>Another complication of hyperthyroidism can be hypothyroidism. This can occur as a result of long-term disease or as a result of treatment. Patients with a history of hyperthyroidism should be monitored for recurrent hyperthyroidism or the onset of hypothyroidism.</a:t>
            </a:r>
          </a:p>
          <a:p>
            <a:pPr marL="0" algn="l">
              <a:spcBef>
                <a:spcPts val="0"/>
              </a:spcBef>
              <a:buNone/>
            </a:pPr>
            <a:endParaRPr lang="ar-EG" sz="2000" b="1" i="1" dirty="0" smtClean="0">
              <a:solidFill>
                <a:srgbClr val="FF0000"/>
              </a:solidFill>
              <a:latin typeface="Times New Roman" pitchFamily="18" charset="0"/>
              <a:cs typeface="Times New Roman" pitchFamily="18" charset="0"/>
            </a:endParaRPr>
          </a:p>
          <a:p>
            <a:pPr marL="0" algn="l">
              <a:spcBef>
                <a:spcPts val="0"/>
              </a:spcBef>
              <a:buNone/>
            </a:pPr>
            <a:r>
              <a:rPr lang="en-US" sz="2000" b="1" i="1" dirty="0" smtClean="0">
                <a:solidFill>
                  <a:srgbClr val="FF0000"/>
                </a:solidFill>
                <a:latin typeface="Times New Roman" pitchFamily="18" charset="0"/>
                <a:cs typeface="Times New Roman" pitchFamily="18" charset="0"/>
              </a:rPr>
              <a:t>Diagnostic Tests</a:t>
            </a:r>
            <a:endParaRPr lang="ar-EG" sz="2000" b="1" i="1" dirty="0" smtClean="0">
              <a:solidFill>
                <a:srgbClr val="FF0000"/>
              </a:solidFill>
              <a:latin typeface="Times New Roman" pitchFamily="18" charset="0"/>
              <a:cs typeface="Times New Roman" pitchFamily="18" charset="0"/>
            </a:endParaRPr>
          </a:p>
          <a:p>
            <a:pPr marL="0" algn="l">
              <a:spcBef>
                <a:spcPts val="0"/>
              </a:spcBef>
              <a:buNone/>
            </a:pPr>
            <a:r>
              <a:rPr lang="en-US" sz="2000" dirty="0" smtClean="0">
                <a:latin typeface="Times New Roman" pitchFamily="18" charset="0"/>
                <a:cs typeface="Times New Roman" pitchFamily="18" charset="0"/>
              </a:rPr>
              <a:t>1. Serum levels of T3 and T4 are elevated. TSH is low in primary hyperthyroidism </a:t>
            </a:r>
            <a:endParaRPr lang="ar-EG" sz="2000" dirty="0" smtClean="0">
              <a:latin typeface="Times New Roman" pitchFamily="18" charset="0"/>
              <a:cs typeface="Times New Roman" pitchFamily="18" charset="0"/>
            </a:endParaRPr>
          </a:p>
          <a:p>
            <a:pPr marL="0" algn="l">
              <a:spcBef>
                <a:spcPts val="0"/>
              </a:spcBef>
              <a:buNone/>
            </a:pPr>
            <a:r>
              <a:rPr lang="en-US" sz="2000" dirty="0" smtClean="0">
                <a:latin typeface="Times New Roman" pitchFamily="18" charset="0"/>
                <a:cs typeface="Times New Roman" pitchFamily="18" charset="0"/>
              </a:rPr>
              <a:t>or high if the cause is pituitary. </a:t>
            </a:r>
            <a:endParaRPr lang="ar-EG" sz="2000" dirty="0" smtClean="0">
              <a:latin typeface="Times New Roman" pitchFamily="18" charset="0"/>
              <a:cs typeface="Times New Roman" pitchFamily="18" charset="0"/>
            </a:endParaRPr>
          </a:p>
          <a:p>
            <a:pPr marL="0" algn="l">
              <a:spcBef>
                <a:spcPts val="0"/>
              </a:spcBef>
              <a:buNone/>
            </a:pPr>
            <a:endParaRPr lang="ar-EG" sz="2000" dirty="0" smtClean="0">
              <a:latin typeface="Times New Roman" pitchFamily="18" charset="0"/>
              <a:cs typeface="Times New Roman" pitchFamily="18" charset="0"/>
            </a:endParaRPr>
          </a:p>
          <a:p>
            <a:pPr marL="0" algn="l">
              <a:spcBef>
                <a:spcPts val="0"/>
              </a:spcBef>
              <a:buNone/>
            </a:pPr>
            <a:r>
              <a:rPr lang="en-US" sz="2000" dirty="0" smtClean="0">
                <a:latin typeface="Times New Roman" pitchFamily="18" charset="0"/>
                <a:cs typeface="Times New Roman" pitchFamily="18" charset="0"/>
              </a:rPr>
              <a:t>2. A radioactive iodine uptake test or a thyroid scan can be done to determine hyperactivity of the gland or to locate a nodule or tumor. </a:t>
            </a:r>
            <a:endParaRPr lang="ar-EG" sz="2000" dirty="0" smtClean="0">
              <a:latin typeface="Times New Roman" pitchFamily="18" charset="0"/>
              <a:cs typeface="Times New Roman" pitchFamily="18" charset="0"/>
            </a:endParaRPr>
          </a:p>
          <a:p>
            <a:pPr marL="0" algn="l">
              <a:spcBef>
                <a:spcPts val="0"/>
              </a:spcBef>
              <a:buNone/>
            </a:pPr>
            <a:endParaRPr lang="ar-EG" sz="2000" dirty="0" smtClean="0">
              <a:latin typeface="Times New Roman" pitchFamily="18" charset="0"/>
              <a:cs typeface="Times New Roman" pitchFamily="18" charset="0"/>
            </a:endParaRPr>
          </a:p>
          <a:p>
            <a:pPr marL="0" algn="l">
              <a:spcBef>
                <a:spcPts val="0"/>
              </a:spcBef>
              <a:buNone/>
            </a:pPr>
            <a:r>
              <a:rPr lang="en-US" sz="2000" dirty="0" smtClean="0">
                <a:latin typeface="Times New Roman" pitchFamily="18" charset="0"/>
                <a:cs typeface="Times New Roman" pitchFamily="18" charset="0"/>
              </a:rPr>
              <a:t>3. The thyroid gland may be enlarged; palpation of the thyroid in a patient suspected to be hyperthyroid should only be performed by a physician. TSI (thyroid-stimulating immunoglobulin) is present in Graves’ </a:t>
            </a:r>
            <a:r>
              <a:rPr lang="en-US" sz="2000" dirty="0" smtClean="0"/>
              <a:t>disease</a:t>
            </a:r>
          </a:p>
          <a:p>
            <a:pPr marL="0" algn="l" rtl="0">
              <a:spcBef>
                <a:spcPts val="0"/>
              </a:spcBef>
              <a:buNone/>
            </a:pPr>
            <a:endParaRPr lang="en-US" sz="2000" dirty="0" smtClean="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86800" cy="6096000"/>
          </a:xfrm>
        </p:spPr>
        <p:txBody>
          <a:bodyPr>
            <a:noAutofit/>
          </a:bodyPr>
          <a:lstStyle/>
          <a:p>
            <a:pPr marL="0" algn="ctr" rtl="0">
              <a:spcBef>
                <a:spcPts val="0"/>
              </a:spcBef>
              <a:buNone/>
            </a:pPr>
            <a:r>
              <a:rPr lang="en-US" sz="1600" b="1" i="1" dirty="0" smtClean="0">
                <a:solidFill>
                  <a:srgbClr val="C00000"/>
                </a:solidFill>
                <a:latin typeface="Times New Roman" pitchFamily="18" charset="0"/>
                <a:cs typeface="Times New Roman" pitchFamily="18" charset="0"/>
              </a:rPr>
              <a:t>Therapeutic Measures</a:t>
            </a:r>
            <a:r>
              <a:rPr lang="ar-EG" sz="1600" b="1" i="1" dirty="0" smtClean="0">
                <a:solidFill>
                  <a:srgbClr val="C00000"/>
                </a:solidFill>
                <a:latin typeface="Times New Roman" pitchFamily="18" charset="0"/>
                <a:cs typeface="Times New Roman" pitchFamily="18" charset="0"/>
              </a:rPr>
              <a:t>:</a:t>
            </a:r>
            <a:endParaRPr lang="en-US" sz="1600" b="1" i="1" dirty="0" smtClean="0">
              <a:solidFill>
                <a:srgbClr val="C00000"/>
              </a:solidFill>
              <a:latin typeface="Times New Roman" pitchFamily="18" charset="0"/>
              <a:cs typeface="Times New Roman" pitchFamily="18" charset="0"/>
            </a:endParaRPr>
          </a:p>
          <a:p>
            <a:pPr marL="0" algn="ctr" rtl="0">
              <a:spcBef>
                <a:spcPts val="0"/>
              </a:spcBef>
              <a:buNone/>
            </a:pPr>
            <a:endParaRPr lang="en-US" sz="1400" b="1" dirty="0" smtClean="0">
              <a:solidFill>
                <a:srgbClr val="C00000"/>
              </a:solidFill>
              <a:latin typeface="Times New Roman" pitchFamily="18" charset="0"/>
              <a:cs typeface="Times New Roman" pitchFamily="18" charset="0"/>
            </a:endParaRPr>
          </a:p>
          <a:p>
            <a:pPr marL="0" algn="just" rtl="0">
              <a:spcBef>
                <a:spcPts val="0"/>
              </a:spcBef>
              <a:buFont typeface="Wingdings" pitchFamily="2" charset="2"/>
              <a:buChar char="v"/>
            </a:pPr>
            <a:r>
              <a:rPr lang="en-US" sz="1400" dirty="0" smtClean="0">
                <a:latin typeface="Times New Roman" pitchFamily="18" charset="0"/>
                <a:cs typeface="Times New Roman" pitchFamily="18" charset="0"/>
              </a:rPr>
              <a:t>Several medications can be used to treat hyperthyroidism. </a:t>
            </a:r>
            <a:r>
              <a:rPr lang="en-US" sz="1400" dirty="0" err="1" smtClean="0">
                <a:latin typeface="Times New Roman" pitchFamily="18" charset="0"/>
                <a:cs typeface="Times New Roman" pitchFamily="18" charset="0"/>
              </a:rPr>
              <a:t>Propylthiouracil</a:t>
            </a:r>
            <a:r>
              <a:rPr lang="en-US" sz="1400" dirty="0" smtClean="0">
                <a:latin typeface="Times New Roman" pitchFamily="18" charset="0"/>
                <a:cs typeface="Times New Roman" pitchFamily="18" charset="0"/>
              </a:rPr>
              <a:t> (PTU) and  (</a:t>
            </a:r>
            <a:r>
              <a:rPr lang="en-US" sz="1400" dirty="0" err="1" smtClean="0">
                <a:latin typeface="Times New Roman" pitchFamily="18" charset="0"/>
                <a:cs typeface="Times New Roman" pitchFamily="18" charset="0"/>
              </a:rPr>
              <a:t>Tapazole</a:t>
            </a:r>
            <a:r>
              <a:rPr lang="en-US" sz="1400" dirty="0" smtClean="0">
                <a:latin typeface="Times New Roman" pitchFamily="18" charset="0"/>
                <a:cs typeface="Times New Roman" pitchFamily="18" charset="0"/>
              </a:rPr>
              <a:t>) inhibit the synthesis of TH, but they may take several months to be effective, and must be continued for 12 to 18 months. </a:t>
            </a:r>
          </a:p>
          <a:p>
            <a:pPr marL="0" algn="l" rtl="0">
              <a:spcBef>
                <a:spcPts val="0"/>
              </a:spcBef>
              <a:buFont typeface="Wingdings" pitchFamily="2" charset="2"/>
              <a:buChar char="v"/>
            </a:pPr>
            <a:endParaRPr lang="ar-EG" sz="1400" dirty="0" smtClean="0">
              <a:latin typeface="Times New Roman" pitchFamily="18" charset="0"/>
              <a:cs typeface="Times New Roman" pitchFamily="18" charset="0"/>
            </a:endParaRPr>
          </a:p>
          <a:p>
            <a:pPr marL="0" algn="l" rtl="0">
              <a:spcBef>
                <a:spcPts val="0"/>
              </a:spcBef>
              <a:buFont typeface="Wingdings" pitchFamily="2" charset="2"/>
              <a:buChar char="v"/>
            </a:pPr>
            <a:r>
              <a:rPr lang="en-US" sz="1400" dirty="0" err="1" smtClean="0">
                <a:latin typeface="Times New Roman" pitchFamily="18" charset="0"/>
                <a:cs typeface="Times New Roman" pitchFamily="18" charset="0"/>
              </a:rPr>
              <a:t>Propranolol</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Inderal</a:t>
            </a:r>
            <a:r>
              <a:rPr lang="en-US" sz="1400" dirty="0" smtClean="0">
                <a:latin typeface="Times New Roman" pitchFamily="18" charset="0"/>
                <a:cs typeface="Times New Roman" pitchFamily="18" charset="0"/>
              </a:rPr>
              <a:t>) is a beta-blocking medication that relieves the sympathetic nervous system symptoms. High doses of oral iodine suppress the release of thyroid hormone.</a:t>
            </a:r>
          </a:p>
          <a:p>
            <a:pPr marL="0" algn="l" rtl="0">
              <a:spcBef>
                <a:spcPts val="0"/>
              </a:spcBef>
              <a:buFont typeface="Wingdings" pitchFamily="2" charset="2"/>
              <a:buChar char="v"/>
            </a:pPr>
            <a:endParaRPr lang="en-US" sz="1400" dirty="0" smtClean="0">
              <a:latin typeface="Times New Roman" pitchFamily="18" charset="0"/>
              <a:cs typeface="Times New Roman" pitchFamily="18" charset="0"/>
            </a:endParaRPr>
          </a:p>
          <a:p>
            <a:pPr marL="0" algn="l" rtl="0">
              <a:spcBef>
                <a:spcPts val="0"/>
              </a:spcBef>
              <a:buFont typeface="Wingdings" pitchFamily="2" charset="2"/>
              <a:buChar char="v"/>
            </a:pPr>
            <a:r>
              <a:rPr lang="en-US" sz="1400" dirty="0" smtClean="0">
                <a:latin typeface="Times New Roman" pitchFamily="18" charset="0"/>
                <a:cs typeface="Times New Roman" pitchFamily="18" charset="0"/>
              </a:rPr>
              <a:t>Radioactive iodine (131I or RAI) may be used to destroy a portion of the thyroid gland. The patient takes one oral dose of RAI. Dietary iodine normally goes to the thyroid gland, where it is used to make thyroid hormone. When RAI is given, the radioactivity destroys some of the cells that make thyroid hormone. </a:t>
            </a:r>
          </a:p>
          <a:p>
            <a:pPr marL="0" algn="l" rtl="0">
              <a:spcBef>
                <a:spcPts val="0"/>
              </a:spcBef>
              <a:buFont typeface="Wingdings" pitchFamily="2" charset="2"/>
              <a:buChar char="v"/>
            </a:pPr>
            <a:endParaRPr lang="ar-EG" sz="1400" dirty="0" smtClean="0">
              <a:latin typeface="Times New Roman" pitchFamily="18" charset="0"/>
              <a:cs typeface="Times New Roman" pitchFamily="18" charset="0"/>
            </a:endParaRPr>
          </a:p>
          <a:p>
            <a:pPr marL="0" algn="l" rtl="0">
              <a:spcBef>
                <a:spcPts val="0"/>
              </a:spcBef>
              <a:buFont typeface="Wingdings" pitchFamily="2" charset="2"/>
              <a:buChar char="v"/>
            </a:pPr>
            <a:endParaRPr lang="en-US" sz="1400" dirty="0" smtClean="0">
              <a:latin typeface="Times New Roman" pitchFamily="18" charset="0"/>
              <a:cs typeface="Times New Roman" pitchFamily="18" charset="0"/>
            </a:endParaRPr>
          </a:p>
          <a:p>
            <a:pPr marL="0" algn="l" rtl="0">
              <a:spcBef>
                <a:spcPts val="0"/>
              </a:spcBef>
              <a:buFont typeface="Wingdings" pitchFamily="2" charset="2"/>
              <a:buChar char="v"/>
            </a:pPr>
            <a:r>
              <a:rPr lang="en-US" sz="1400" dirty="0" err="1" smtClean="0">
                <a:latin typeface="Times New Roman" pitchFamily="18" charset="0"/>
                <a:cs typeface="Times New Roman" pitchFamily="18" charset="0"/>
              </a:rPr>
              <a:t>Thyroidectomy</a:t>
            </a:r>
            <a:r>
              <a:rPr lang="en-US" sz="1400" dirty="0" smtClean="0">
                <a:latin typeface="Times New Roman" pitchFamily="18" charset="0"/>
                <a:cs typeface="Times New Roman" pitchFamily="18" charset="0"/>
              </a:rPr>
              <a:t> can be done with a traditional, open approach, or with newer minimally invasive techniques that use a combination of a tiny incision and an endoscope. Patients can usually go home the same day, and have a faster recovery time with minimally invasive surgery. </a:t>
            </a:r>
          </a:p>
          <a:p>
            <a:pPr marL="0" algn="l" rtl="0">
              <a:spcBef>
                <a:spcPts val="0"/>
              </a:spcBef>
              <a:buFont typeface="Wingdings" pitchFamily="2" charset="2"/>
              <a:buChar char="v"/>
            </a:pPr>
            <a:endParaRPr lang="ar-EG" sz="1400" dirty="0" smtClean="0">
              <a:latin typeface="Times New Roman" pitchFamily="18" charset="0"/>
              <a:cs typeface="Times New Roman" pitchFamily="18" charset="0"/>
            </a:endParaRPr>
          </a:p>
          <a:p>
            <a:pPr marL="0" algn="l" rtl="0">
              <a:spcBef>
                <a:spcPts val="0"/>
              </a:spcBef>
              <a:buFont typeface="Wingdings" pitchFamily="2" charset="2"/>
              <a:buChar char="v"/>
            </a:pPr>
            <a:r>
              <a:rPr lang="en-US" sz="1400" dirty="0" smtClean="0">
                <a:latin typeface="Times New Roman" pitchFamily="18" charset="0"/>
                <a:cs typeface="Times New Roman" pitchFamily="18" charset="0"/>
              </a:rPr>
              <a:t>The surgeon may choose to leave some of the thyroid gland intact, to continue to secrete some hormone.</a:t>
            </a:r>
          </a:p>
          <a:p>
            <a:pPr marL="0" algn="l" rtl="0">
              <a:spcBef>
                <a:spcPts val="0"/>
              </a:spcBef>
              <a:buFont typeface="Wingdings" pitchFamily="2" charset="2"/>
              <a:buChar char="v"/>
            </a:pPr>
            <a:endParaRPr lang="ar-EG" sz="1400" dirty="0" smtClean="0">
              <a:latin typeface="Times New Roman" pitchFamily="18" charset="0"/>
              <a:cs typeface="Times New Roman" pitchFamily="18" charset="0"/>
            </a:endParaRPr>
          </a:p>
          <a:p>
            <a:pPr marL="0" algn="l" rtl="0">
              <a:spcBef>
                <a:spcPts val="0"/>
              </a:spcBef>
              <a:buFont typeface="Wingdings" pitchFamily="2" charset="2"/>
              <a:buChar char="v"/>
            </a:pPr>
            <a:r>
              <a:rPr lang="en-US" sz="1400" dirty="0" smtClean="0">
                <a:latin typeface="Times New Roman" pitchFamily="18" charset="0"/>
                <a:cs typeface="Times New Roman" pitchFamily="18" charset="0"/>
              </a:rPr>
              <a:t>Following surgery, the patient will likely be hypothyroid and will require thyroid replacement hormone (</a:t>
            </a:r>
            <a:r>
              <a:rPr lang="en-US" sz="1400" dirty="0" err="1" smtClean="0">
                <a:latin typeface="Times New Roman" pitchFamily="18" charset="0"/>
                <a:cs typeface="Times New Roman" pitchFamily="18" charset="0"/>
              </a:rPr>
              <a:t>levothyroxine</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Synthroid</a:t>
            </a:r>
            <a:r>
              <a:rPr lang="en-US" sz="1400" dirty="0" smtClean="0">
                <a:latin typeface="Times New Roman" pitchFamily="18" charset="0"/>
                <a:cs typeface="Times New Roman" pitchFamily="18" charset="0"/>
              </a:rPr>
              <a:t>]).</a:t>
            </a:r>
          </a:p>
          <a:p>
            <a:endParaRPr lang="en-US" sz="14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7600" y="6248400"/>
            <a:ext cx="16764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04800"/>
            <a:ext cx="8686800" cy="6019800"/>
          </a:xfrm>
        </p:spPr>
        <p:txBody>
          <a:bodyPr>
            <a:noAutofit/>
          </a:bodyPr>
          <a:lstStyle/>
          <a:p>
            <a:pPr marL="0" algn="ctr" rtl="0">
              <a:spcBef>
                <a:spcPts val="0"/>
              </a:spcBef>
              <a:buNone/>
            </a:pPr>
            <a:r>
              <a:rPr lang="en-US" sz="2000" b="1" dirty="0" smtClean="0">
                <a:solidFill>
                  <a:srgbClr val="C00000"/>
                </a:solidFill>
                <a:latin typeface="Times New Roman" pitchFamily="18" charset="0"/>
                <a:cs typeface="Times New Roman" pitchFamily="18" charset="0"/>
              </a:rPr>
              <a:t>Goiter</a:t>
            </a:r>
            <a:endParaRPr lang="ar-EG" sz="2000" b="1" dirty="0" smtClean="0">
              <a:solidFill>
                <a:srgbClr val="C00000"/>
              </a:solidFill>
              <a:latin typeface="Times New Roman" pitchFamily="18" charset="0"/>
              <a:cs typeface="Times New Roman" pitchFamily="18" charset="0"/>
            </a:endParaRPr>
          </a:p>
          <a:p>
            <a:pPr marL="0" algn="ctr" rtl="0">
              <a:spcBef>
                <a:spcPts val="0"/>
              </a:spcBef>
              <a:buNone/>
            </a:pPr>
            <a:endParaRPr lang="en-US" sz="2000" dirty="0" smtClean="0">
              <a:solidFill>
                <a:srgbClr val="C00000"/>
              </a:solidFill>
              <a:latin typeface="Times New Roman" pitchFamily="18" charset="0"/>
              <a:cs typeface="Times New Roman" pitchFamily="18" charset="0"/>
            </a:endParaRPr>
          </a:p>
          <a:p>
            <a:pPr marL="0" algn="l" rtl="0">
              <a:spcBef>
                <a:spcPts val="0"/>
              </a:spcBef>
              <a:buNone/>
            </a:pPr>
            <a:r>
              <a:rPr lang="en-US" sz="2000" b="1" dirty="0" smtClean="0">
                <a:solidFill>
                  <a:srgbClr val="C00000"/>
                </a:solidFill>
                <a:latin typeface="Times New Roman" pitchFamily="18" charset="0"/>
                <a:cs typeface="Times New Roman" pitchFamily="18" charset="0"/>
              </a:rPr>
              <a:t>Definition</a:t>
            </a:r>
            <a:r>
              <a:rPr lang="ar-EG" sz="2000" b="1" dirty="0" smtClean="0">
                <a:solidFill>
                  <a:srgbClr val="C00000"/>
                </a:solidFill>
                <a:latin typeface="Times New Roman" pitchFamily="18" charset="0"/>
                <a:cs typeface="Times New Roman" pitchFamily="18" charset="0"/>
              </a:rPr>
              <a:t>:</a:t>
            </a:r>
            <a:r>
              <a:rPr lang="en-US" sz="2000" dirty="0" smtClean="0">
                <a:solidFill>
                  <a:srgbClr val="C00000"/>
                </a:solidFill>
                <a:latin typeface="Times New Roman" pitchFamily="18" charset="0"/>
                <a:cs typeface="Times New Roman" pitchFamily="18" charset="0"/>
              </a:rPr>
              <a:t> </a:t>
            </a:r>
            <a:r>
              <a:rPr lang="en-US" sz="2000" dirty="0" smtClean="0">
                <a:latin typeface="Times New Roman" pitchFamily="18" charset="0"/>
                <a:cs typeface="Times New Roman" pitchFamily="18" charset="0"/>
              </a:rPr>
              <a:t>Enlargement of the thyroid gland is called a goiter.</a:t>
            </a:r>
          </a:p>
          <a:p>
            <a:pPr marL="0" algn="l" rtl="0">
              <a:spcBef>
                <a:spcPts val="0"/>
              </a:spcBef>
              <a:buNone/>
            </a:pPr>
            <a:r>
              <a:rPr lang="en-US" sz="2000" b="1" dirty="0" err="1" smtClean="0">
                <a:solidFill>
                  <a:srgbClr val="C00000"/>
                </a:solidFill>
                <a:latin typeface="Times New Roman" pitchFamily="18" charset="0"/>
                <a:cs typeface="Times New Roman" pitchFamily="18" charset="0"/>
              </a:rPr>
              <a:t>Pathophysiology</a:t>
            </a:r>
            <a:r>
              <a:rPr lang="en-US" sz="2000" b="1" dirty="0" smtClean="0">
                <a:solidFill>
                  <a:srgbClr val="C00000"/>
                </a:solidFill>
                <a:latin typeface="Times New Roman" pitchFamily="18" charset="0"/>
                <a:cs typeface="Times New Roman" pitchFamily="18" charset="0"/>
              </a:rPr>
              <a:t> and Etiology</a:t>
            </a:r>
            <a:r>
              <a:rPr lang="ar-EG" sz="2000" b="1" dirty="0" smtClean="0">
                <a:solidFill>
                  <a:srgbClr val="C00000"/>
                </a:solidFill>
                <a:latin typeface="Times New Roman" pitchFamily="18" charset="0"/>
                <a:cs typeface="Times New Roman" pitchFamily="18" charset="0"/>
              </a:rPr>
              <a:t>:</a:t>
            </a:r>
            <a:endParaRPr lang="en-US" sz="2000" b="1" dirty="0" smtClean="0">
              <a:solidFill>
                <a:srgbClr val="C00000"/>
              </a:solidFill>
              <a:latin typeface="Times New Roman" pitchFamily="18" charset="0"/>
              <a:cs typeface="Times New Roman" pitchFamily="18" charset="0"/>
            </a:endParaRPr>
          </a:p>
          <a:p>
            <a:pPr marL="0" algn="l" rtl="0">
              <a:spcBef>
                <a:spcPts val="0"/>
              </a:spcBef>
              <a:buFont typeface="Wingdings" pitchFamily="2" charset="2"/>
              <a:buChar char="Ø"/>
            </a:pPr>
            <a:r>
              <a:rPr lang="en-US" sz="2000" dirty="0" smtClean="0">
                <a:latin typeface="Times New Roman" pitchFamily="18" charset="0"/>
                <a:cs typeface="Times New Roman" pitchFamily="18" charset="0"/>
              </a:rPr>
              <a:t>The thyroid gland may enlarge in response to increased TSH levels, or sometimes in response to the autoimmune process that occurs in Graves’ disease. </a:t>
            </a:r>
            <a:endParaRPr lang="ar-EG" sz="2000" dirty="0" smtClean="0">
              <a:latin typeface="Times New Roman" pitchFamily="18" charset="0"/>
              <a:cs typeface="Times New Roman" pitchFamily="18" charset="0"/>
            </a:endParaRPr>
          </a:p>
          <a:p>
            <a:pPr marL="0" algn="l" rtl="0">
              <a:spcBef>
                <a:spcPts val="0"/>
              </a:spcBef>
              <a:buFont typeface="Wingdings" pitchFamily="2" charset="2"/>
              <a:buChar char="Ø"/>
            </a:pPr>
            <a:r>
              <a:rPr lang="en-US" sz="2000" dirty="0" smtClean="0">
                <a:latin typeface="Times New Roman" pitchFamily="18" charset="0"/>
                <a:cs typeface="Times New Roman" pitchFamily="18" charset="0"/>
              </a:rPr>
              <a:t>TSH is elevated in response to low TH, iodine deficiency, pregnancy, or viral, genetic, or other conditions. </a:t>
            </a:r>
            <a:endParaRPr lang="ar-EG" sz="2000" dirty="0" smtClean="0">
              <a:latin typeface="Times New Roman" pitchFamily="18" charset="0"/>
              <a:cs typeface="Times New Roman" pitchFamily="18" charset="0"/>
            </a:endParaRPr>
          </a:p>
          <a:p>
            <a:pPr marL="0" algn="l" rtl="0">
              <a:spcBef>
                <a:spcPts val="0"/>
              </a:spcBef>
              <a:buFont typeface="Wingdings" pitchFamily="2" charset="2"/>
              <a:buChar char="Ø"/>
            </a:pPr>
            <a:r>
              <a:rPr lang="en-US" sz="2000" dirty="0" smtClean="0">
                <a:latin typeface="Times New Roman" pitchFamily="18" charset="0"/>
                <a:cs typeface="Times New Roman" pitchFamily="18" charset="0"/>
              </a:rPr>
              <a:t>When a goiter is caused by iodine  deficiency or other environmental factors, it is called an endemic goiter. </a:t>
            </a:r>
            <a:endParaRPr lang="ar-EG" sz="2000" dirty="0" smtClean="0">
              <a:latin typeface="Times New Roman" pitchFamily="18" charset="0"/>
              <a:cs typeface="Times New Roman" pitchFamily="18" charset="0"/>
            </a:endParaRPr>
          </a:p>
          <a:p>
            <a:pPr marL="0" algn="l" rtl="0">
              <a:spcBef>
                <a:spcPts val="0"/>
              </a:spcBef>
              <a:buFont typeface="Wingdings" pitchFamily="2" charset="2"/>
              <a:buChar char="Ø"/>
            </a:pPr>
            <a:r>
              <a:rPr lang="en-US" sz="2000" dirty="0" smtClean="0">
                <a:latin typeface="Times New Roman" pitchFamily="18" charset="0"/>
                <a:cs typeface="Times New Roman" pitchFamily="18" charset="0"/>
              </a:rPr>
              <a:t>Some foods and medications are </a:t>
            </a:r>
            <a:r>
              <a:rPr lang="en-US" sz="2000" b="1" dirty="0" err="1" smtClean="0">
                <a:latin typeface="Times New Roman" pitchFamily="18" charset="0"/>
                <a:cs typeface="Times New Roman" pitchFamily="18" charset="0"/>
              </a:rPr>
              <a:t>goitrogens</a:t>
            </a:r>
            <a:r>
              <a:rPr lang="en-US" sz="2000" dirty="0" smtClean="0">
                <a:latin typeface="Times New Roman" pitchFamily="18" charset="0"/>
                <a:cs typeface="Times New Roman" pitchFamily="18" charset="0"/>
              </a:rPr>
              <a:t>. These substances interfere with the body’s use of iodine and include such foods as turnips, cabbage, broccoli, horseradish, cauliflower, and carrots . </a:t>
            </a:r>
            <a:endParaRPr lang="ar-EG" sz="2000" dirty="0" smtClean="0">
              <a:latin typeface="Times New Roman" pitchFamily="18" charset="0"/>
              <a:cs typeface="Times New Roman" pitchFamily="18" charset="0"/>
            </a:endParaRPr>
          </a:p>
          <a:p>
            <a:pPr marL="0" algn="l" rtl="0">
              <a:spcBef>
                <a:spcPts val="0"/>
              </a:spcBef>
              <a:buFont typeface="Wingdings" pitchFamily="2" charset="2"/>
              <a:buChar char="Ø"/>
            </a:pPr>
            <a:r>
              <a:rPr lang="en-US" sz="2000" dirty="0" smtClean="0">
                <a:latin typeface="Times New Roman" pitchFamily="18" charset="0"/>
                <a:cs typeface="Times New Roman" pitchFamily="18" charset="0"/>
              </a:rPr>
              <a:t>Some </a:t>
            </a:r>
            <a:r>
              <a:rPr lang="en-US" sz="2000" b="1" dirty="0" err="1" smtClean="0">
                <a:latin typeface="Times New Roman" pitchFamily="18" charset="0"/>
                <a:cs typeface="Times New Roman" pitchFamily="18" charset="0"/>
              </a:rPr>
              <a:t>goitrogenic</a:t>
            </a: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medications include </a:t>
            </a:r>
            <a:r>
              <a:rPr lang="en-US" sz="2000" dirty="0" err="1" smtClean="0">
                <a:latin typeface="Times New Roman" pitchFamily="18" charset="0"/>
                <a:cs typeface="Times New Roman" pitchFamily="18" charset="0"/>
              </a:rPr>
              <a:t>propylthiouracil</a:t>
            </a:r>
            <a:r>
              <a:rPr lang="en-US" sz="2000" dirty="0" smtClean="0">
                <a:latin typeface="Times New Roman" pitchFamily="18" charset="0"/>
                <a:cs typeface="Times New Roman" pitchFamily="18" charset="0"/>
              </a:rPr>
              <a:t>, sulfonamides, lithium, and </a:t>
            </a:r>
            <a:r>
              <a:rPr lang="en-US" sz="2000" dirty="0" err="1" smtClean="0">
                <a:latin typeface="Times New Roman" pitchFamily="18" charset="0"/>
                <a:cs typeface="Times New Roman" pitchFamily="18" charset="0"/>
              </a:rPr>
              <a:t>salicylates</a:t>
            </a:r>
            <a:r>
              <a:rPr lang="en-US" sz="2000" dirty="0" smtClean="0">
                <a:latin typeface="Times New Roman" pitchFamily="18" charset="0"/>
                <a:cs typeface="Times New Roman" pitchFamily="18" charset="0"/>
              </a:rPr>
              <a:t> (aspirin). A goiter may be associated with a hyperthyroid, hypothyroid, or </a:t>
            </a:r>
            <a:r>
              <a:rPr lang="en-US" sz="2000" dirty="0" err="1" smtClean="0">
                <a:latin typeface="Times New Roman" pitchFamily="18" charset="0"/>
                <a:cs typeface="Times New Roman" pitchFamily="18" charset="0"/>
              </a:rPr>
              <a:t>euthyroid</a:t>
            </a:r>
            <a:r>
              <a:rPr lang="en-US" sz="2000" dirty="0" smtClean="0">
                <a:latin typeface="Times New Roman" pitchFamily="18" charset="0"/>
                <a:cs typeface="Times New Roman" pitchFamily="18" charset="0"/>
              </a:rPr>
              <a:t> state. </a:t>
            </a:r>
            <a:endParaRPr lang="ar-EG" sz="2000" dirty="0" smtClean="0">
              <a:latin typeface="Times New Roman" pitchFamily="18" charset="0"/>
              <a:cs typeface="Times New Roman" pitchFamily="18" charset="0"/>
            </a:endParaRPr>
          </a:p>
          <a:p>
            <a:pPr marL="0" algn="l" rtl="0">
              <a:spcBef>
                <a:spcPts val="0"/>
              </a:spcBef>
              <a:buFont typeface="Wingdings" pitchFamily="2" charset="2"/>
              <a:buChar char="Ø"/>
            </a:pPr>
            <a:r>
              <a:rPr lang="en-US" sz="2000" dirty="0" smtClean="0">
                <a:latin typeface="Times New Roman" pitchFamily="18" charset="0"/>
                <a:cs typeface="Times New Roman" pitchFamily="18" charset="0"/>
              </a:rPr>
              <a:t>Goiter that occurs with hyperthyroidism is sometimes called a toxic goiter. Once the cause of the goiter is removed, the gland usually returns to normal size.</a:t>
            </a:r>
          </a:p>
          <a:p>
            <a:pPr marL="0" algn="l" rtl="0">
              <a:spcBef>
                <a:spcPts val="0"/>
              </a:spcBef>
              <a:buFont typeface="Wingdings" pitchFamily="2" charset="2"/>
              <a:buChar char="Ø"/>
            </a:pPr>
            <a:endParaRPr lang="en-US" sz="2000" dirty="0" smtClean="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457200"/>
            <a:ext cx="8763000" cy="5867400"/>
          </a:xfrm>
        </p:spPr>
        <p:txBody>
          <a:bodyPr>
            <a:normAutofit fontScale="70000" lnSpcReduction="20000"/>
          </a:bodyPr>
          <a:lstStyle/>
          <a:p>
            <a:pPr algn="l" rtl="0">
              <a:buNone/>
            </a:pPr>
            <a:r>
              <a:rPr lang="en-US" b="1" i="1" dirty="0" smtClean="0">
                <a:solidFill>
                  <a:srgbClr val="C00000"/>
                </a:solidFill>
                <a:latin typeface="Times New Roman" pitchFamily="18" charset="0"/>
                <a:cs typeface="Times New Roman" pitchFamily="18" charset="0"/>
              </a:rPr>
              <a:t>Signs and Symptoms</a:t>
            </a:r>
            <a:r>
              <a:rPr lang="ar-EG" b="1" i="1" dirty="0" smtClean="0">
                <a:solidFill>
                  <a:srgbClr val="C00000"/>
                </a:solidFill>
                <a:latin typeface="Times New Roman" pitchFamily="18" charset="0"/>
                <a:cs typeface="Times New Roman" pitchFamily="18" charset="0"/>
              </a:rPr>
              <a:t>:</a:t>
            </a:r>
            <a:endParaRPr lang="en-US" dirty="0" smtClean="0">
              <a:solidFill>
                <a:srgbClr val="C00000"/>
              </a:solidFill>
              <a:latin typeface="Times New Roman" pitchFamily="18" charset="0"/>
              <a:cs typeface="Times New Roman" pitchFamily="18" charset="0"/>
            </a:endParaRPr>
          </a:p>
          <a:p>
            <a:pPr marL="0" algn="just" rtl="0">
              <a:spcBef>
                <a:spcPts val="0"/>
              </a:spcBef>
              <a:buFont typeface="Wingdings" pitchFamily="2" charset="2"/>
              <a:buChar char="Ø"/>
            </a:pPr>
            <a:r>
              <a:rPr lang="en-US" dirty="0" smtClean="0">
                <a:latin typeface="Times New Roman" pitchFamily="18" charset="0"/>
                <a:cs typeface="Times New Roman" pitchFamily="18" charset="0"/>
              </a:rPr>
              <a:t>The thyroid gland is enlarged, and swelling may be </a:t>
            </a:r>
            <a:r>
              <a:rPr lang="en-US" dirty="0" err="1" smtClean="0">
                <a:latin typeface="Times New Roman" pitchFamily="18" charset="0"/>
                <a:cs typeface="Times New Roman" pitchFamily="18" charset="0"/>
              </a:rPr>
              <a:t>apparentat</a:t>
            </a:r>
            <a:r>
              <a:rPr lang="en-US" dirty="0" smtClean="0">
                <a:latin typeface="Times New Roman" pitchFamily="18" charset="0"/>
                <a:cs typeface="Times New Roman" pitchFamily="18" charset="0"/>
              </a:rPr>
              <a:t> the base of the neck. </a:t>
            </a:r>
            <a:endParaRPr lang="ar-EG" dirty="0" smtClean="0">
              <a:latin typeface="Times New Roman" pitchFamily="18" charset="0"/>
              <a:cs typeface="Times New Roman" pitchFamily="18" charset="0"/>
            </a:endParaRPr>
          </a:p>
          <a:p>
            <a:pPr marL="0" algn="just" rtl="0">
              <a:spcBef>
                <a:spcPts val="0"/>
              </a:spcBef>
              <a:buNone/>
            </a:pPr>
            <a:endParaRPr lang="en-US"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dirty="0" smtClean="0">
                <a:latin typeface="Times New Roman" pitchFamily="18" charset="0"/>
                <a:cs typeface="Times New Roman" pitchFamily="18" charset="0"/>
              </a:rPr>
              <a:t>Alternatively, the gland may enlarge </a:t>
            </a:r>
            <a:r>
              <a:rPr lang="en-US" dirty="0" err="1" smtClean="0">
                <a:latin typeface="Times New Roman" pitchFamily="18" charset="0"/>
                <a:cs typeface="Times New Roman" pitchFamily="18" charset="0"/>
              </a:rPr>
              <a:t>posteriorly</a:t>
            </a:r>
            <a:r>
              <a:rPr lang="en-US" dirty="0" smtClean="0">
                <a:latin typeface="Times New Roman" pitchFamily="18" charset="0"/>
                <a:cs typeface="Times New Roman" pitchFamily="18" charset="0"/>
              </a:rPr>
              <a:t>, which can interfere with swallowing or breathing. </a:t>
            </a:r>
          </a:p>
          <a:p>
            <a:pPr marL="0" algn="just" rtl="0">
              <a:spcBef>
                <a:spcPts val="0"/>
              </a:spcBef>
              <a:buNone/>
            </a:pPr>
            <a:endParaRPr lang="ar-EG"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dirty="0" smtClean="0">
                <a:latin typeface="Times New Roman" pitchFamily="18" charset="0"/>
                <a:cs typeface="Times New Roman" pitchFamily="18" charset="0"/>
              </a:rPr>
              <a:t>The patient may have a full sensation in the neck. Symptoms of hypothyroidism or hyperthyroidism may be present.</a:t>
            </a:r>
            <a:r>
              <a:rPr lang="en-US" b="1" i="1"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0" algn="l" rtl="0">
              <a:spcBef>
                <a:spcPts val="0"/>
              </a:spcBef>
              <a:buNone/>
            </a:pPr>
            <a:r>
              <a:rPr lang="en-US" b="1" i="1"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0" algn="l" rtl="0">
              <a:spcBef>
                <a:spcPts val="0"/>
              </a:spcBef>
              <a:buNone/>
            </a:pPr>
            <a:r>
              <a:rPr lang="en-US" b="1" i="1" dirty="0" smtClean="0">
                <a:solidFill>
                  <a:schemeClr val="accent4">
                    <a:lumMod val="75000"/>
                  </a:schemeClr>
                </a:solidFill>
                <a:latin typeface="Times New Roman" pitchFamily="18" charset="0"/>
                <a:cs typeface="Times New Roman" pitchFamily="18" charset="0"/>
              </a:rPr>
              <a:t>Diagnostic Tests:</a:t>
            </a:r>
            <a:endParaRPr lang="en-US" dirty="0" smtClean="0">
              <a:solidFill>
                <a:schemeClr val="accent4">
                  <a:lumMod val="75000"/>
                </a:schemeClr>
              </a:solidFill>
              <a:latin typeface="Times New Roman" pitchFamily="18" charset="0"/>
              <a:cs typeface="Times New Roman" pitchFamily="18" charset="0"/>
            </a:endParaRPr>
          </a:p>
          <a:p>
            <a:pPr marL="0" algn="just" rtl="0">
              <a:spcBef>
                <a:spcPts val="0"/>
              </a:spcBef>
              <a:buFont typeface="Wingdings" pitchFamily="2" charset="2"/>
              <a:buChar char="Ø"/>
            </a:pPr>
            <a:r>
              <a:rPr lang="en-US" dirty="0" smtClean="0">
                <a:latin typeface="Times New Roman" pitchFamily="18" charset="0"/>
                <a:cs typeface="Times New Roman" pitchFamily="18" charset="0"/>
              </a:rPr>
              <a:t>Serum TSH, T3, and T4 levels are measured to determine thyroid function. </a:t>
            </a:r>
          </a:p>
          <a:p>
            <a:pPr marL="0" algn="just" rtl="0">
              <a:spcBef>
                <a:spcPts val="0"/>
              </a:spcBef>
              <a:buNone/>
            </a:pPr>
            <a:endParaRPr lang="ar-EG"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dirty="0" smtClean="0">
                <a:latin typeface="Times New Roman" pitchFamily="18" charset="0"/>
                <a:cs typeface="Times New Roman" pitchFamily="18" charset="0"/>
              </a:rPr>
              <a:t>Ultrasound or a thyroid scan may be done to determine the cause or evaluate the size of the gland.</a:t>
            </a:r>
            <a:endParaRPr lang="ar-EG" dirty="0" smtClean="0">
              <a:latin typeface="Times New Roman" pitchFamily="18" charset="0"/>
              <a:cs typeface="Times New Roman" pitchFamily="18" charset="0"/>
            </a:endParaRPr>
          </a:p>
          <a:p>
            <a:pPr marL="0" algn="l" rtl="0">
              <a:spcBef>
                <a:spcPts val="0"/>
              </a:spcBef>
              <a:buNone/>
            </a:pPr>
            <a:endParaRPr lang="en-US" dirty="0" smtClean="0">
              <a:latin typeface="Times New Roman" pitchFamily="18" charset="0"/>
              <a:cs typeface="Times New Roman" pitchFamily="18" charset="0"/>
            </a:endParaRPr>
          </a:p>
          <a:p>
            <a:pPr marL="0" algn="l" rtl="0">
              <a:spcBef>
                <a:spcPts val="0"/>
              </a:spcBef>
              <a:buNone/>
            </a:pPr>
            <a:r>
              <a:rPr lang="en-US" b="1" i="1" dirty="0" smtClean="0">
                <a:solidFill>
                  <a:srgbClr val="C00000"/>
                </a:solidFill>
                <a:latin typeface="Times New Roman" pitchFamily="18" charset="0"/>
                <a:cs typeface="Times New Roman" pitchFamily="18" charset="0"/>
              </a:rPr>
              <a:t>Therapeutic Measures</a:t>
            </a:r>
            <a:r>
              <a:rPr lang="ar-EG" b="1" i="1" dirty="0" smtClean="0">
                <a:solidFill>
                  <a:srgbClr val="C00000"/>
                </a:solidFill>
                <a:latin typeface="Times New Roman" pitchFamily="18" charset="0"/>
                <a:cs typeface="Times New Roman" pitchFamily="18" charset="0"/>
              </a:rPr>
              <a:t>:</a:t>
            </a:r>
            <a:endParaRPr lang="en-US" b="1" i="1" dirty="0" smtClean="0">
              <a:solidFill>
                <a:srgbClr val="C00000"/>
              </a:solidFill>
              <a:latin typeface="Times New Roman" pitchFamily="18" charset="0"/>
              <a:cs typeface="Times New Roman" pitchFamily="18" charset="0"/>
            </a:endParaRPr>
          </a:p>
          <a:p>
            <a:pPr marL="0" algn="just" rtl="0">
              <a:spcBef>
                <a:spcPts val="0"/>
              </a:spcBef>
              <a:buFont typeface="Wingdings" pitchFamily="2" charset="2"/>
              <a:buChar char="Ø"/>
            </a:pPr>
            <a:r>
              <a:rPr lang="en-US" dirty="0" smtClean="0">
                <a:latin typeface="Times New Roman" pitchFamily="18" charset="0"/>
                <a:cs typeface="Times New Roman" pitchFamily="18" charset="0"/>
              </a:rPr>
              <a:t>Treatment is aimed at the cause. If </a:t>
            </a:r>
            <a:r>
              <a:rPr lang="en-US" dirty="0" err="1" smtClean="0">
                <a:latin typeface="Times New Roman" pitchFamily="18" charset="0"/>
                <a:cs typeface="Times New Roman" pitchFamily="18" charset="0"/>
              </a:rPr>
              <a:t>goitrogens</a:t>
            </a:r>
            <a:r>
              <a:rPr lang="en-US" dirty="0" smtClean="0">
                <a:latin typeface="Times New Roman" pitchFamily="18" charset="0"/>
                <a:cs typeface="Times New Roman" pitchFamily="18" charset="0"/>
              </a:rPr>
              <a:t> are suspected, the patient is given a list of foods to be avoided.</a:t>
            </a:r>
          </a:p>
          <a:p>
            <a:pPr marL="0" algn="just" rtl="0">
              <a:spcBef>
                <a:spcPts val="0"/>
              </a:spcBef>
              <a:buFont typeface="Wingdings" pitchFamily="2" charset="2"/>
              <a:buChar char="Ø"/>
            </a:pPr>
            <a:endParaRPr lang="ar-EG"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dirty="0" smtClean="0">
                <a:latin typeface="Times New Roman" pitchFamily="18" charset="0"/>
                <a:cs typeface="Times New Roman" pitchFamily="18" charset="0"/>
              </a:rPr>
              <a:t> If iodine deficiency is a problem, it is added to the diet with supplements or iodized salt. </a:t>
            </a:r>
          </a:p>
          <a:p>
            <a:pPr marL="0" algn="just" rtl="0">
              <a:spcBef>
                <a:spcPts val="0"/>
              </a:spcBef>
              <a:buFont typeface="Wingdings" pitchFamily="2" charset="2"/>
              <a:buChar char="Ø"/>
            </a:pPr>
            <a:endParaRPr lang="ar-EG"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dirty="0" smtClean="0">
                <a:latin typeface="Times New Roman" pitchFamily="18" charset="0"/>
                <a:cs typeface="Times New Roman" pitchFamily="18" charset="0"/>
              </a:rPr>
              <a:t>Hypothyroidism or hyperthyroidism is treated if indicated. </a:t>
            </a:r>
            <a:r>
              <a:rPr lang="en-US" dirty="0" err="1" smtClean="0">
                <a:latin typeface="Times New Roman" pitchFamily="18" charset="0"/>
                <a:cs typeface="Times New Roman" pitchFamily="18" charset="0"/>
              </a:rPr>
              <a:t>Levothyroxine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Synthroid</a:t>
            </a:r>
            <a:r>
              <a:rPr lang="en-US" dirty="0" smtClean="0">
                <a:latin typeface="Times New Roman" pitchFamily="18" charset="0"/>
                <a:cs typeface="Times New Roman" pitchFamily="18" charset="0"/>
              </a:rPr>
              <a:t>) may be given to reduce TSH levels via negative feedback.</a:t>
            </a:r>
          </a:p>
          <a:p>
            <a:pPr marL="0" algn="just" rtl="0">
              <a:spcBef>
                <a:spcPts val="0"/>
              </a:spcBef>
              <a:buFont typeface="Wingdings" pitchFamily="2" charset="2"/>
              <a:buChar char="Ø"/>
            </a:pPr>
            <a:endParaRPr lang="ar-EG"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dirty="0" smtClean="0">
                <a:latin typeface="Times New Roman" pitchFamily="18" charset="0"/>
                <a:cs typeface="Times New Roman" pitchFamily="18" charset="0"/>
              </a:rPr>
              <a:t> Radioactive iodine therapy or </a:t>
            </a:r>
            <a:r>
              <a:rPr lang="en-US" dirty="0" err="1" smtClean="0">
                <a:latin typeface="Times New Roman" pitchFamily="18" charset="0"/>
                <a:cs typeface="Times New Roman" pitchFamily="18" charset="0"/>
              </a:rPr>
              <a:t>thyroidectomy</a:t>
            </a:r>
            <a:r>
              <a:rPr lang="en-US" dirty="0" smtClean="0">
                <a:latin typeface="Times New Roman" pitchFamily="18" charset="0"/>
                <a:cs typeface="Times New Roman" pitchFamily="18" charset="0"/>
              </a:rPr>
              <a:t> may be needed to treat hyperthyroid symptoms or if the enlarged gland is interfering with breathing or swallowing.</a:t>
            </a:r>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91312"/>
          </a:xfrm>
        </p:spPr>
        <p:txBody>
          <a:bodyPr>
            <a:normAutofit fontScale="90000"/>
          </a:bodyPr>
          <a:lstStyle/>
          <a:p>
            <a:pPr algn="ctr"/>
            <a:r>
              <a:rPr lang="en-US" dirty="0" smtClean="0"/>
              <a:t/>
            </a:r>
            <a:br>
              <a:rPr lang="en-US" dirty="0" smtClean="0"/>
            </a:br>
            <a:r>
              <a:rPr lang="en-US" b="1" dirty="0" smtClean="0"/>
              <a:t>DIABETES MELLITUS</a:t>
            </a:r>
            <a:endParaRPr lang="en-US" dirty="0"/>
          </a:p>
        </p:txBody>
      </p:sp>
      <p:sp>
        <p:nvSpPr>
          <p:cNvPr id="3" name="Content Placeholder 2"/>
          <p:cNvSpPr>
            <a:spLocks noGrp="1"/>
          </p:cNvSpPr>
          <p:nvPr>
            <p:ph idx="1"/>
          </p:nvPr>
        </p:nvSpPr>
        <p:spPr>
          <a:xfrm>
            <a:off x="457200" y="1524000"/>
            <a:ext cx="8229600" cy="4800600"/>
          </a:xfrm>
        </p:spPr>
        <p:txBody>
          <a:bodyPr/>
          <a:lstStyle/>
          <a:p>
            <a:pPr algn="ctr">
              <a:lnSpc>
                <a:spcPct val="200000"/>
              </a:lnSpc>
              <a:buNone/>
            </a:pPr>
            <a:r>
              <a:rPr lang="en-US" sz="2400" dirty="0" smtClean="0">
                <a:latin typeface="Times New Roman" pitchFamily="18" charset="0"/>
                <a:cs typeface="Times New Roman" pitchFamily="18" charset="0"/>
              </a:rPr>
              <a:t>Diabetes mellitus  is a group of metabolic diseases in which defects in insulin secretion or action result in elevated blood glucose (hyperglycemia). </a:t>
            </a:r>
          </a:p>
          <a:p>
            <a:pPr>
              <a:buNone/>
            </a:pPr>
            <a:endParaRPr lang="en-US" sz="2400" dirty="0">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57200"/>
            <a:ext cx="8610600" cy="5867400"/>
          </a:xfrm>
        </p:spPr>
        <p:txBody>
          <a:bodyPr>
            <a:normAutofit fontScale="70000" lnSpcReduction="20000"/>
          </a:bodyPr>
          <a:lstStyle/>
          <a:p>
            <a:pPr algn="l" rtl="0">
              <a:buNone/>
            </a:pPr>
            <a:r>
              <a:rPr lang="en-US" b="1" dirty="0" err="1" smtClean="0">
                <a:latin typeface="Times New Roman" pitchFamily="18" charset="0"/>
                <a:cs typeface="Times New Roman" pitchFamily="18" charset="0"/>
              </a:rPr>
              <a:t>Pathophysiology</a:t>
            </a:r>
            <a:endParaRPr lang="en-US"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dirty="0" smtClean="0">
                <a:latin typeface="Times New Roman" pitchFamily="18" charset="0"/>
                <a:cs typeface="Times New Roman" pitchFamily="18" charset="0"/>
              </a:rPr>
              <a:t>Body tissues, and the cells that compose them, use glucose for energy. Glucose is a simple sugar provided by the foods we eat. When carbohydrates are eaten they are digested into sugars, including glucose, which is then absorbed into the bloodstream. Carbohydrates provide most of the glucose used by the body; proteins and fats can indirectly provide smaller amounts of glucose.</a:t>
            </a:r>
          </a:p>
          <a:p>
            <a:pPr marL="0" algn="just" rtl="0">
              <a:spcBef>
                <a:spcPts val="0"/>
              </a:spcBef>
              <a:buFont typeface="Wingdings" pitchFamily="2" charset="2"/>
              <a:buChar char="Ø"/>
            </a:pPr>
            <a:endParaRPr lang="en-US"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dirty="0" smtClean="0">
                <a:latin typeface="Times New Roman" pitchFamily="18" charset="0"/>
                <a:cs typeface="Times New Roman" pitchFamily="18" charset="0"/>
              </a:rPr>
              <a:t> Glucose is able to enter the cells only with the help of insulin, a hormone produced by the beta cells in the islets of </a:t>
            </a:r>
            <a:r>
              <a:rPr lang="en-US" dirty="0" err="1" smtClean="0">
                <a:latin typeface="Times New Roman" pitchFamily="18" charset="0"/>
                <a:cs typeface="Times New Roman" pitchFamily="18" charset="0"/>
              </a:rPr>
              <a:t>Langerhans</a:t>
            </a:r>
            <a:r>
              <a:rPr lang="en-US" dirty="0" smtClean="0">
                <a:latin typeface="Times New Roman" pitchFamily="18" charset="0"/>
                <a:cs typeface="Times New Roman" pitchFamily="18" charset="0"/>
              </a:rPr>
              <a:t> of the pancreas. When insulin comes in contact with the cell membrane, it combines with a receptor that allows activation of special glucose transporters in the membrane. By helping glucose enter the body’s cells, insulin lowers the glucose level in the blood. Insulin also helps the body store excess glucose in the liver in the form of glycogen.</a:t>
            </a:r>
          </a:p>
          <a:p>
            <a:pPr marL="0" algn="just" rtl="0">
              <a:spcBef>
                <a:spcPts val="0"/>
              </a:spcBef>
              <a:buFont typeface="Wingdings" pitchFamily="2" charset="2"/>
              <a:buChar char="Ø"/>
            </a:pPr>
            <a:endParaRPr lang="en-US" dirty="0" smtClean="0">
              <a:latin typeface="Times New Roman" pitchFamily="18" charset="0"/>
              <a:cs typeface="Times New Roman" pitchFamily="18" charset="0"/>
            </a:endParaRPr>
          </a:p>
          <a:p>
            <a:pPr marL="0" algn="just" rtl="0">
              <a:spcBef>
                <a:spcPts val="0"/>
              </a:spcBef>
              <a:buNone/>
            </a:pPr>
            <a:endParaRPr lang="en-US" dirty="0" smtClean="0">
              <a:latin typeface="Times New Roman" pitchFamily="18" charset="0"/>
              <a:cs typeface="Times New Roman" pitchFamily="18" charset="0"/>
            </a:endParaRPr>
          </a:p>
          <a:p>
            <a:pPr marL="0" algn="l" rtl="0">
              <a:spcBef>
                <a:spcPts val="0"/>
              </a:spcBef>
              <a:buFont typeface="Wingdings" pitchFamily="2" charset="2"/>
              <a:buChar char="Ø"/>
            </a:pPr>
            <a:r>
              <a:rPr lang="en-US" dirty="0" smtClean="0">
                <a:latin typeface="Times New Roman" pitchFamily="18" charset="0"/>
                <a:cs typeface="Times New Roman" pitchFamily="18" charset="0"/>
              </a:rPr>
              <a:t>Another hormone, glucagon, is produced by the alpha cells in the islets of </a:t>
            </a:r>
            <a:r>
              <a:rPr lang="en-US" dirty="0" err="1" smtClean="0">
                <a:latin typeface="Times New Roman" pitchFamily="18" charset="0"/>
                <a:cs typeface="Times New Roman" pitchFamily="18" charset="0"/>
              </a:rPr>
              <a:t>Langerhans</a:t>
            </a:r>
            <a:r>
              <a:rPr lang="en-US" dirty="0" smtClean="0">
                <a:latin typeface="Times New Roman" pitchFamily="18" charset="0"/>
                <a:cs typeface="Times New Roman" pitchFamily="18" charset="0"/>
              </a:rPr>
              <a:t>. Glucagon raises the blood glucose when needed by releasing stored glucose from the liver and muscles. Insulin and glucagon work together to keep the blood glucose at a constant level. </a:t>
            </a:r>
          </a:p>
          <a:p>
            <a:pPr marL="0" algn="l" rtl="0">
              <a:spcBef>
                <a:spcPts val="0"/>
              </a:spcBef>
              <a:buFont typeface="Wingdings" pitchFamily="2" charset="2"/>
              <a:buChar char="Ø"/>
            </a:pPr>
            <a:endParaRPr lang="en-US" dirty="0" smtClean="0">
              <a:latin typeface="Times New Roman" pitchFamily="18" charset="0"/>
              <a:cs typeface="Times New Roman" pitchFamily="18" charset="0"/>
            </a:endParaRPr>
          </a:p>
          <a:p>
            <a:pPr marL="0" algn="l" rtl="0">
              <a:spcBef>
                <a:spcPts val="0"/>
              </a:spcBef>
              <a:buFont typeface="Wingdings" pitchFamily="2" charset="2"/>
              <a:buChar char="Ø"/>
            </a:pPr>
            <a:r>
              <a:rPr lang="en-US" dirty="0" smtClean="0">
                <a:latin typeface="Times New Roman" pitchFamily="18" charset="0"/>
                <a:cs typeface="Times New Roman" pitchFamily="18" charset="0"/>
              </a:rPr>
              <a:t>Diabetes results from deficient production of insulin by the beta cells in the pancreas, or from inability of the body’s cells to use insulin. When glucose is unable to enter body cells, it stays in the bloodstream; hyperglycemia results, and the cells are denied their energy source. </a:t>
            </a:r>
          </a:p>
          <a:p>
            <a:pPr marL="0" algn="l" rtl="0">
              <a:spcBef>
                <a:spcPts val="0"/>
              </a:spcBef>
              <a:buFont typeface="Wingdings" pitchFamily="2" charset="2"/>
              <a:buChar char="Ø"/>
            </a:pPr>
            <a:endParaRPr lang="en-US" dirty="0" smtClean="0">
              <a:latin typeface="Times New Roman" pitchFamily="18" charset="0"/>
              <a:cs typeface="Times New Roman" pitchFamily="18" charset="0"/>
            </a:endParaRPr>
          </a:p>
          <a:p>
            <a:pPr marL="0" algn="l" rtl="0">
              <a:spcBef>
                <a:spcPts val="0"/>
              </a:spcBef>
              <a:buFont typeface="Wingdings" pitchFamily="2" charset="2"/>
              <a:buChar char="Ø"/>
            </a:pPr>
            <a:r>
              <a:rPr lang="en-US" dirty="0" smtClean="0">
                <a:latin typeface="Times New Roman" pitchFamily="18" charset="0"/>
                <a:cs typeface="Times New Roman" pitchFamily="18" charset="0"/>
              </a:rPr>
              <a:t>Abnormal glucagon secretion may also play a role in type </a:t>
            </a:r>
            <a:r>
              <a:rPr lang="en-US" dirty="0" smtClean="0"/>
              <a:t>2 diabetes.</a:t>
            </a:r>
          </a:p>
          <a:p>
            <a:pPr marL="0" algn="l" rtl="0">
              <a:spcBef>
                <a:spcPts val="0"/>
              </a:spcBef>
              <a:buFont typeface="Wingdings" pitchFamily="2" charset="2"/>
              <a:buChar char="Ø"/>
            </a:pPr>
            <a:endParaRPr lang="en-US" dirty="0" smtClean="0">
              <a:latin typeface="Times New Roman" pitchFamily="18" charset="0"/>
              <a:cs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33400"/>
            <a:ext cx="8610600" cy="5791200"/>
          </a:xfrm>
        </p:spPr>
        <p:txBody>
          <a:bodyPr>
            <a:normAutofit fontScale="62500" lnSpcReduction="20000"/>
          </a:bodyPr>
          <a:lstStyle/>
          <a:p>
            <a:pPr marL="0" algn="ctr" rtl="0">
              <a:spcBef>
                <a:spcPts val="0"/>
              </a:spcBef>
              <a:buNone/>
            </a:pPr>
            <a:r>
              <a:rPr lang="en-US" sz="3100" b="1" dirty="0" smtClean="0">
                <a:solidFill>
                  <a:srgbClr val="C00000"/>
                </a:solidFill>
                <a:latin typeface="Times New Roman" pitchFamily="18" charset="0"/>
                <a:cs typeface="Times New Roman" pitchFamily="18" charset="0"/>
              </a:rPr>
              <a:t>Types and Causes</a:t>
            </a:r>
            <a:r>
              <a:rPr lang="en-US" sz="3100" dirty="0" smtClean="0">
                <a:solidFill>
                  <a:srgbClr val="C00000"/>
                </a:solidFill>
                <a:latin typeface="Times New Roman" pitchFamily="18" charset="0"/>
                <a:cs typeface="Times New Roman" pitchFamily="18" charset="0"/>
              </a:rPr>
              <a:t>:</a:t>
            </a:r>
          </a:p>
          <a:p>
            <a:pPr marL="0" lvl="0" algn="l" rtl="0">
              <a:spcBef>
                <a:spcPts val="0"/>
              </a:spcBef>
              <a:buFont typeface="Wingdings" pitchFamily="2" charset="2"/>
              <a:buChar char="q"/>
            </a:pPr>
            <a:r>
              <a:rPr lang="en-US" sz="3200" b="1" i="1" dirty="0" smtClean="0">
                <a:solidFill>
                  <a:schemeClr val="accent1"/>
                </a:solidFill>
                <a:latin typeface="Times New Roman" pitchFamily="18" charset="0"/>
                <a:cs typeface="Times New Roman" pitchFamily="18" charset="0"/>
              </a:rPr>
              <a:t>Type 1 Diabetes Mellitus:</a:t>
            </a:r>
            <a:endParaRPr lang="en-US" sz="3200" dirty="0" smtClean="0">
              <a:solidFill>
                <a:schemeClr val="accent1"/>
              </a:solidFill>
              <a:latin typeface="Times New Roman" pitchFamily="18" charset="0"/>
              <a:cs typeface="Times New Roman" pitchFamily="18" charset="0"/>
            </a:endParaRPr>
          </a:p>
          <a:p>
            <a:pPr marL="0" algn="l" rtl="0">
              <a:spcBef>
                <a:spcPts val="0"/>
              </a:spcBef>
              <a:buFont typeface="Wingdings" pitchFamily="2" charset="2"/>
              <a:buChar char="q"/>
            </a:pPr>
            <a:r>
              <a:rPr lang="en-US" sz="3200" b="1" i="1" dirty="0" smtClean="0">
                <a:solidFill>
                  <a:schemeClr val="accent1"/>
                </a:solidFill>
                <a:latin typeface="Times New Roman" pitchFamily="18" charset="0"/>
                <a:cs typeface="Times New Roman" pitchFamily="18" charset="0"/>
              </a:rPr>
              <a:t>Type 2 Diabetes Mellitus.</a:t>
            </a:r>
          </a:p>
          <a:p>
            <a:pPr marL="0" algn="l" rtl="0">
              <a:spcBef>
                <a:spcPts val="0"/>
              </a:spcBef>
              <a:buFont typeface="Wingdings" pitchFamily="2" charset="2"/>
              <a:buChar char="q"/>
            </a:pPr>
            <a:r>
              <a:rPr lang="en-US" sz="3200" b="1" i="1" dirty="0" smtClean="0">
                <a:solidFill>
                  <a:schemeClr val="accent1"/>
                </a:solidFill>
                <a:latin typeface="Times New Roman" pitchFamily="18" charset="0"/>
                <a:cs typeface="Times New Roman" pitchFamily="18" charset="0"/>
              </a:rPr>
              <a:t> Gestational Diabetes: </a:t>
            </a:r>
          </a:p>
          <a:p>
            <a:pPr marL="0" algn="l" rtl="0">
              <a:spcBef>
                <a:spcPts val="0"/>
              </a:spcBef>
              <a:buFont typeface="Wingdings" pitchFamily="2" charset="2"/>
              <a:buChar char="q"/>
            </a:pPr>
            <a:r>
              <a:rPr lang="en-US" sz="3200" b="1" i="1" dirty="0" smtClean="0">
                <a:solidFill>
                  <a:schemeClr val="accent1"/>
                </a:solidFill>
                <a:latin typeface="Times New Roman" pitchFamily="18" charset="0"/>
                <a:cs typeface="Times New Roman" pitchFamily="18" charset="0"/>
              </a:rPr>
              <a:t>Other Types of Diabetes</a:t>
            </a:r>
            <a:r>
              <a:rPr lang="en-US" sz="2900" b="1" i="1" dirty="0" smtClean="0">
                <a:solidFill>
                  <a:schemeClr val="accent1"/>
                </a:solidFill>
                <a:latin typeface="Times New Roman" pitchFamily="18" charset="0"/>
                <a:cs typeface="Times New Roman" pitchFamily="18" charset="0"/>
              </a:rPr>
              <a:t>: </a:t>
            </a:r>
            <a:r>
              <a:rPr lang="en-US" sz="2700" dirty="0" smtClean="0">
                <a:latin typeface="Times New Roman" pitchFamily="18" charset="0"/>
                <a:cs typeface="Times New Roman" pitchFamily="18" charset="0"/>
              </a:rPr>
              <a:t>Secondary diabetes</a:t>
            </a:r>
          </a:p>
          <a:p>
            <a:pPr marL="0" algn="l" rtl="0">
              <a:spcBef>
                <a:spcPts val="0"/>
              </a:spcBef>
              <a:buNone/>
            </a:pPr>
            <a:endParaRPr lang="en-US" sz="2700" dirty="0" smtClean="0">
              <a:latin typeface="Times New Roman" pitchFamily="18" charset="0"/>
              <a:cs typeface="Times New Roman" pitchFamily="18" charset="0"/>
            </a:endParaRPr>
          </a:p>
          <a:p>
            <a:pPr marL="0" algn="just" rtl="0">
              <a:lnSpc>
                <a:spcPct val="120000"/>
              </a:lnSpc>
              <a:spcBef>
                <a:spcPts val="0"/>
              </a:spcBef>
              <a:buNone/>
            </a:pPr>
            <a:r>
              <a:rPr lang="en-US" sz="3000" b="1" dirty="0" smtClean="0">
                <a:solidFill>
                  <a:srgbClr val="7030A0"/>
                </a:solidFill>
                <a:latin typeface="Times New Roman" pitchFamily="18" charset="0"/>
                <a:cs typeface="Times New Roman" pitchFamily="18" charset="0"/>
              </a:rPr>
              <a:t>Type 1 diabetes</a:t>
            </a:r>
            <a:r>
              <a:rPr lang="en-US" sz="3000" dirty="0" smtClean="0">
                <a:solidFill>
                  <a:srgbClr val="7030A0"/>
                </a:solidFill>
                <a:latin typeface="Times New Roman" pitchFamily="18" charset="0"/>
                <a:cs typeface="Times New Roman" pitchFamily="18" charset="0"/>
              </a:rPr>
              <a:t> </a:t>
            </a:r>
            <a:r>
              <a:rPr lang="en-US" sz="3000" dirty="0" smtClean="0">
                <a:latin typeface="Times New Roman" pitchFamily="18" charset="0"/>
                <a:cs typeface="Times New Roman" pitchFamily="18" charset="0"/>
              </a:rPr>
              <a:t>(formerly called juvenile diabetes mellitus or insulin-dependent diabetes mellitus(IDDM) is caused by destruction of the beta cells in the islets of </a:t>
            </a:r>
            <a:r>
              <a:rPr lang="en-US" sz="3000" dirty="0" err="1" smtClean="0">
                <a:latin typeface="Times New Roman" pitchFamily="18" charset="0"/>
                <a:cs typeface="Times New Roman" pitchFamily="18" charset="0"/>
              </a:rPr>
              <a:t>Langerhans</a:t>
            </a:r>
            <a:r>
              <a:rPr lang="en-US" sz="3000" dirty="0" smtClean="0">
                <a:latin typeface="Times New Roman" pitchFamily="18" charset="0"/>
                <a:cs typeface="Times New Roman" pitchFamily="18" charset="0"/>
              </a:rPr>
              <a:t> of the pancreas. When the beta cells are destroyed, they are unable to produce insulin. Insulin must then be injected for the body to use food for energy. Only 5% to 10% of people with diabetes have type 1 diabetes. </a:t>
            </a:r>
          </a:p>
          <a:p>
            <a:pPr marL="0" algn="just" rtl="0">
              <a:lnSpc>
                <a:spcPct val="120000"/>
              </a:lnSpc>
              <a:spcBef>
                <a:spcPts val="0"/>
              </a:spcBef>
              <a:buNone/>
            </a:pPr>
            <a:r>
              <a:rPr lang="en-US" sz="3000" dirty="0" smtClean="0">
                <a:latin typeface="Times New Roman" pitchFamily="18" charset="0"/>
                <a:cs typeface="Times New Roman" pitchFamily="18" charset="0"/>
              </a:rPr>
              <a:t>     It is believed that the pancreas may attack itself following certain viral infections or administration of certain drugs. This is called an autoimmune response. Almost 90% of patients newly diagnosed with type 1 diabetes have islet cell antibodies in their blood. These antibodies might be present for years before actual symptoms of diabetes develop. About 10% of people with type 1 diabetes cases also have a genetic predisposition to its development. The patient with type  1 diabetes is most often young and thin and is prone to develop </a:t>
            </a:r>
            <a:r>
              <a:rPr lang="en-US" sz="3000" dirty="0" err="1" smtClean="0">
                <a:latin typeface="Times New Roman" pitchFamily="18" charset="0"/>
                <a:cs typeface="Times New Roman" pitchFamily="18" charset="0"/>
              </a:rPr>
              <a:t>ketoacidosis</a:t>
            </a:r>
            <a:r>
              <a:rPr lang="en-US" sz="3000" dirty="0" smtClean="0">
                <a:latin typeface="Times New Roman" pitchFamily="18" charset="0"/>
                <a:cs typeface="Times New Roman" pitchFamily="18" charset="0"/>
              </a:rPr>
              <a:t> when blood glucose is elevated. </a:t>
            </a:r>
          </a:p>
          <a:p>
            <a:pPr marL="0" algn="just" rtl="0">
              <a:lnSpc>
                <a:spcPct val="120000"/>
              </a:lnSpc>
              <a:spcBef>
                <a:spcPts val="0"/>
              </a:spcBef>
              <a:buNone/>
            </a:pPr>
            <a:endParaRPr lang="en-US" dirty="0" smtClean="0">
              <a:latin typeface="Times New Roman" pitchFamily="18" charset="0"/>
              <a:cs typeface="Times New Roman" pitchFamily="18" charset="0"/>
            </a:endParaRPr>
          </a:p>
          <a:p>
            <a:pPr marL="0" algn="l" rtl="0">
              <a:spcBef>
                <a:spcPts val="0"/>
              </a:spcBef>
              <a:buNone/>
            </a:pPr>
            <a:endParaRPr lang="en-US" sz="2100" dirty="0" smtClean="0">
              <a:latin typeface="Times New Roman" pitchFamily="18" charset="0"/>
              <a:cs typeface="Times New Roman" pitchFamily="18" charset="0"/>
            </a:endParaRPr>
          </a:p>
          <a:p>
            <a:pPr marL="0" algn="l" rtl="0">
              <a:spcBef>
                <a:spcPts val="0"/>
              </a:spcBef>
              <a:buNone/>
            </a:pPr>
            <a:endParaRPr lang="en-US" sz="2000" dirty="0" smtClean="0">
              <a:latin typeface="Times New Roman" pitchFamily="18" charset="0"/>
              <a:cs typeface="Times New Roman" pitchFamily="18" charset="0"/>
            </a:endParaRPr>
          </a:p>
          <a:p>
            <a:pPr marL="0" algn="l" rtl="0">
              <a:spcBef>
                <a:spcPts val="0"/>
              </a:spcBef>
              <a:buNone/>
            </a:pPr>
            <a:r>
              <a:rPr lang="en-US" sz="2000" dirty="0" smtClean="0">
                <a:latin typeface="Times New Roman" pitchFamily="18" charset="0"/>
                <a:cs typeface="Times New Roman" pitchFamily="18" charset="0"/>
              </a:rPr>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533400"/>
            <a:ext cx="8686800" cy="5791200"/>
          </a:xfrm>
        </p:spPr>
        <p:txBody>
          <a:bodyPr>
            <a:normAutofit/>
          </a:bodyPr>
          <a:lstStyle/>
          <a:p>
            <a:pPr marL="0" algn="ctr" rtl="0">
              <a:spcBef>
                <a:spcPts val="0"/>
              </a:spcBef>
              <a:buNone/>
            </a:pPr>
            <a:r>
              <a:rPr lang="en-US" sz="2000" b="1" dirty="0" smtClean="0">
                <a:solidFill>
                  <a:srgbClr val="7030A0"/>
                </a:solidFill>
                <a:latin typeface="Times New Roman" pitchFamily="18" charset="0"/>
                <a:cs typeface="Times New Roman" pitchFamily="18" charset="0"/>
              </a:rPr>
              <a:t>Latent Autoimmune Diabetes of Adulthood  (LADA)</a:t>
            </a:r>
          </a:p>
          <a:p>
            <a:pPr marL="0" algn="ctr" rtl="0">
              <a:spcBef>
                <a:spcPts val="0"/>
              </a:spcBef>
              <a:buNone/>
            </a:pPr>
            <a:endParaRPr lang="en-US" sz="2000" dirty="0" smtClean="0">
              <a:solidFill>
                <a:srgbClr val="7030A0"/>
              </a:solidFill>
              <a:latin typeface="Times New Roman" pitchFamily="18" charset="0"/>
              <a:cs typeface="Times New Roman" pitchFamily="18" charset="0"/>
            </a:endParaRPr>
          </a:p>
          <a:p>
            <a:pPr marL="0" algn="just" rtl="0">
              <a:lnSpc>
                <a:spcPct val="150000"/>
              </a:lnSpc>
              <a:spcBef>
                <a:spcPts val="0"/>
              </a:spcBef>
              <a:buNone/>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LADA is a variation of type 1 diabetes that has recently been identified. Some patients who were initially diagnosed with type 2 diabetes were later found to have islet</a:t>
            </a: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cell and insulin antibodies (which are usually associated with type 1), and their blood glucose levels were not controlled with oral medications. </a:t>
            </a:r>
          </a:p>
          <a:p>
            <a:pPr marL="0" algn="just" rtl="0">
              <a:lnSpc>
                <a:spcPct val="150000"/>
              </a:lnSpc>
              <a:spcBef>
                <a:spcPts val="0"/>
              </a:spcBef>
              <a:buFont typeface="Wingdings" pitchFamily="2" charset="2"/>
              <a:buChar char="q"/>
            </a:pPr>
            <a:r>
              <a:rPr lang="en-US" sz="2000" dirty="0" smtClean="0">
                <a:latin typeface="Times New Roman" pitchFamily="18" charset="0"/>
                <a:cs typeface="Times New Roman" pitchFamily="18" charset="0"/>
              </a:rPr>
              <a:t>However, beta cell destruction tended to occur more slowly than with type 1 diabetes. This is possibly because of differences in the antibodies or the individual’s response to the antibodies. </a:t>
            </a:r>
          </a:p>
          <a:p>
            <a:pPr marL="0" algn="just" rtl="0">
              <a:lnSpc>
                <a:spcPct val="150000"/>
              </a:lnSpc>
              <a:spcBef>
                <a:spcPts val="0"/>
              </a:spcBef>
              <a:buFont typeface="Wingdings" pitchFamily="2" charset="2"/>
              <a:buChar char="q"/>
            </a:pPr>
            <a:r>
              <a:rPr lang="en-US" sz="2000" dirty="0" smtClean="0">
                <a:latin typeface="Times New Roman" pitchFamily="18" charset="0"/>
                <a:cs typeface="Times New Roman" pitchFamily="18" charset="0"/>
              </a:rPr>
              <a:t>Some experts distinguish patients with LADA as either thin or obese because the disorder has slightly different characteristics depending on the patient’s body fat.</a:t>
            </a:r>
          </a:p>
          <a:p>
            <a:pPr marL="0" algn="l">
              <a:spcBef>
                <a:spcPts val="0"/>
              </a:spcBef>
              <a:buNone/>
            </a:pPr>
            <a:endParaRPr lang="en-US" sz="2000"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81000"/>
            <a:ext cx="8763000" cy="5943600"/>
          </a:xfrm>
        </p:spPr>
        <p:txBody>
          <a:bodyPr>
            <a:normAutofit/>
          </a:bodyPr>
          <a:lstStyle/>
          <a:p>
            <a:pPr marL="0" algn="ctr" rtl="0">
              <a:spcBef>
                <a:spcPts val="0"/>
              </a:spcBef>
              <a:buNone/>
            </a:pPr>
            <a:r>
              <a:rPr lang="en-US" sz="2200" b="1" i="1" dirty="0" smtClean="0">
                <a:solidFill>
                  <a:srgbClr val="7030A0"/>
                </a:solidFill>
              </a:rPr>
              <a:t>Type 2 </a:t>
            </a:r>
            <a:r>
              <a:rPr lang="en-US" sz="2200" b="1" i="1" dirty="0" smtClean="0">
                <a:solidFill>
                  <a:srgbClr val="7030A0"/>
                </a:solidFill>
                <a:latin typeface="Times New Roman" pitchFamily="18" charset="0"/>
                <a:cs typeface="Times New Roman" pitchFamily="18" charset="0"/>
              </a:rPr>
              <a:t>Diabetes Mellitus</a:t>
            </a:r>
            <a:endParaRPr lang="en-US" sz="2200" dirty="0" smtClean="0">
              <a:solidFill>
                <a:srgbClr val="7030A0"/>
              </a:solidFill>
              <a:latin typeface="Times New Roman" pitchFamily="18" charset="0"/>
              <a:cs typeface="Times New Roman" pitchFamily="18" charset="0"/>
            </a:endParaRPr>
          </a:p>
          <a:p>
            <a:pPr marL="0" algn="just" rtl="0">
              <a:spcBef>
                <a:spcPts val="0"/>
              </a:spcBef>
              <a:buNone/>
            </a:pPr>
            <a:r>
              <a:rPr lang="en-US" sz="2000" dirty="0" smtClean="0">
                <a:latin typeface="Times New Roman" pitchFamily="18" charset="0"/>
                <a:cs typeface="Times New Roman" pitchFamily="18" charset="0"/>
              </a:rPr>
              <a:t>Ninety to 95% of people with diabetes have type 2 diabetes mellitus (formerly called adult-onset diabetes mellitus or non-insulin-dependent diabetes mellitus (NIDDM). </a:t>
            </a:r>
          </a:p>
          <a:p>
            <a:pPr marL="0" algn="just" rtl="0">
              <a:spcBef>
                <a:spcPts val="0"/>
              </a:spcBef>
              <a:buFont typeface="Wingdings" pitchFamily="2" charset="2"/>
              <a:buChar char="Ø"/>
            </a:pPr>
            <a:r>
              <a:rPr lang="en-US" sz="2000" dirty="0" smtClean="0">
                <a:latin typeface="Times New Roman" pitchFamily="18" charset="0"/>
                <a:cs typeface="Times New Roman" pitchFamily="18" charset="0"/>
              </a:rPr>
              <a:t>In type 2 diabetes mellitus, tissues are resistant to insulin. Insulin is still made by the pancreas, but in inadequate amounts. Sometimes the amount of insulin is normal or even high, but because the tissues are resistant to it, hyperglycemia results. </a:t>
            </a:r>
          </a:p>
          <a:p>
            <a:pPr marL="0" algn="just" rtl="0">
              <a:spcBef>
                <a:spcPts val="0"/>
              </a:spcBef>
              <a:buFont typeface="Wingdings" pitchFamily="2" charset="2"/>
              <a:buChar char="Ø"/>
            </a:pPr>
            <a:endParaRPr lang="en-US" sz="2000"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sz="2000" dirty="0" smtClean="0">
                <a:latin typeface="Times New Roman" pitchFamily="18" charset="0"/>
                <a:cs typeface="Times New Roman" pitchFamily="18" charset="0"/>
              </a:rPr>
              <a:t>As the disease advances, the pancreas eventually wears out and insulin production decreases. When this occurs, the patient will likely require insulin injections to control the blood glucose level.. Simply using insulin, however, does not make the person a type 1 diabetic. </a:t>
            </a:r>
          </a:p>
          <a:p>
            <a:pPr marL="0" algn="just" rtl="0">
              <a:spcBef>
                <a:spcPts val="0"/>
              </a:spcBef>
              <a:buFont typeface="Wingdings" pitchFamily="2" charset="2"/>
              <a:buChar char="Ø"/>
            </a:pPr>
            <a:endParaRPr lang="en-US" sz="2000"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sz="2000" dirty="0" smtClean="0">
                <a:latin typeface="Times New Roman" pitchFamily="18" charset="0"/>
                <a:cs typeface="Times New Roman" pitchFamily="18" charset="0"/>
              </a:rPr>
              <a:t>Heredity is responsible for up to 90% of cases of type 2 diabetes. </a:t>
            </a:r>
          </a:p>
          <a:p>
            <a:pPr marL="0" algn="just" rtl="0">
              <a:spcBef>
                <a:spcPts val="0"/>
              </a:spcBef>
              <a:buFont typeface="Wingdings" pitchFamily="2" charset="2"/>
              <a:buChar char="Ø"/>
            </a:pPr>
            <a:endParaRPr lang="en-US" sz="2000"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sz="2000" dirty="0" smtClean="0">
                <a:latin typeface="Times New Roman" pitchFamily="18" charset="0"/>
                <a:cs typeface="Times New Roman" pitchFamily="18" charset="0"/>
              </a:rPr>
              <a:t>Obesity is also a major contributing factor. Often the patient with a new diagnosis of type 2 diabetes is obese.</a:t>
            </a:r>
          </a:p>
          <a:p>
            <a:pPr algn="just"/>
            <a:endParaRPr lang="en-US" sz="20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04800"/>
            <a:ext cx="8610600" cy="6019800"/>
          </a:xfrm>
        </p:spPr>
        <p:txBody>
          <a:bodyPr>
            <a:normAutofit fontScale="92500" lnSpcReduction="20000"/>
          </a:bodyPr>
          <a:lstStyle/>
          <a:p>
            <a:pPr algn="ctr" rtl="0">
              <a:lnSpc>
                <a:spcPct val="110000"/>
              </a:lnSpc>
              <a:buNone/>
            </a:pPr>
            <a:r>
              <a:rPr lang="en-US" b="1" i="1" dirty="0" smtClean="0">
                <a:solidFill>
                  <a:srgbClr val="FF0000"/>
                </a:solidFill>
                <a:latin typeface="Times New Roman" pitchFamily="18" charset="0"/>
                <a:cs typeface="Times New Roman" pitchFamily="18" charset="0"/>
              </a:rPr>
              <a:t>Gestational Diabetes</a:t>
            </a:r>
            <a:r>
              <a:rPr lang="en-US" sz="2400" b="1" i="1" dirty="0" smtClean="0">
                <a:latin typeface="Times New Roman" pitchFamily="18" charset="0"/>
                <a:cs typeface="Times New Roman" pitchFamily="18" charset="0"/>
              </a:rPr>
              <a:t>:</a:t>
            </a:r>
          </a:p>
          <a:p>
            <a:pPr algn="ctr" rtl="0">
              <a:lnSpc>
                <a:spcPct val="110000"/>
              </a:lnSpc>
              <a:buNone/>
            </a:pPr>
            <a:endParaRPr lang="en-US" sz="2400" dirty="0" smtClean="0">
              <a:latin typeface="Times New Roman" pitchFamily="18" charset="0"/>
              <a:cs typeface="Times New Roman" pitchFamily="18" charset="0"/>
            </a:endParaRPr>
          </a:p>
          <a:p>
            <a:pPr marL="0" algn="just" rtl="0">
              <a:lnSpc>
                <a:spcPct val="110000"/>
              </a:lnSpc>
              <a:spcBef>
                <a:spcPts val="0"/>
              </a:spcBef>
              <a:buFont typeface="Wingdings" pitchFamily="2" charset="2"/>
              <a:buChar char="Ø"/>
            </a:pPr>
            <a:r>
              <a:rPr lang="en-US" sz="2000" dirty="0" smtClean="0">
                <a:latin typeface="Times New Roman" pitchFamily="18" charset="0"/>
                <a:cs typeface="Times New Roman" pitchFamily="18" charset="0"/>
              </a:rPr>
              <a:t>Gestational diabetes mellitus (GDM) may develop during pregnancy, especially in women with risk factors for type 2 diabetes. The extra metabolic demands of pregnancy trigger the onset of diabetes.</a:t>
            </a:r>
          </a:p>
          <a:p>
            <a:pPr marL="0" algn="just" rtl="0">
              <a:lnSpc>
                <a:spcPct val="110000"/>
              </a:lnSpc>
              <a:spcBef>
                <a:spcPts val="0"/>
              </a:spcBef>
              <a:buFont typeface="Wingdings" pitchFamily="2" charset="2"/>
              <a:buChar char="Ø"/>
            </a:pPr>
            <a:r>
              <a:rPr lang="en-US" sz="2000" dirty="0" smtClean="0">
                <a:latin typeface="Times New Roman" pitchFamily="18" charset="0"/>
                <a:cs typeface="Times New Roman" pitchFamily="18" charset="0"/>
              </a:rPr>
              <a:t> Blood glucose usually returns to normal after delivery, but the mother has an increased risk for type 2 diabetes in the future. If the mother with GDM is overweight, she should be counseled that weight loss and exercise will decrease her risk of later developing diabetes. Mothers with GDM require specialized care and should be referred to an expert in this area.</a:t>
            </a:r>
          </a:p>
          <a:p>
            <a:pPr marL="0" algn="just" rtl="0">
              <a:lnSpc>
                <a:spcPct val="110000"/>
              </a:lnSpc>
              <a:spcBef>
                <a:spcPts val="0"/>
              </a:spcBef>
              <a:buFont typeface="Wingdings" pitchFamily="2" charset="2"/>
              <a:buChar char="Ø"/>
            </a:pPr>
            <a:endParaRPr lang="en-US" sz="2000" dirty="0" smtClean="0">
              <a:latin typeface="Times New Roman" pitchFamily="18" charset="0"/>
              <a:cs typeface="Times New Roman" pitchFamily="18" charset="0"/>
            </a:endParaRPr>
          </a:p>
          <a:p>
            <a:pPr algn="l" rtl="0">
              <a:lnSpc>
                <a:spcPct val="110000"/>
              </a:lnSpc>
              <a:buNone/>
            </a:pPr>
            <a:r>
              <a:rPr lang="en-US" sz="2400" b="1" i="1" dirty="0" err="1" smtClean="0">
                <a:solidFill>
                  <a:srgbClr val="7030A0"/>
                </a:solidFill>
                <a:latin typeface="Times New Roman" pitchFamily="18" charset="0"/>
                <a:cs typeface="Times New Roman" pitchFamily="18" charset="0"/>
              </a:rPr>
              <a:t>Prediabetes</a:t>
            </a:r>
            <a:endParaRPr lang="en-US" sz="2400" dirty="0" smtClean="0">
              <a:solidFill>
                <a:srgbClr val="7030A0"/>
              </a:solidFill>
              <a:latin typeface="Times New Roman" pitchFamily="18" charset="0"/>
              <a:cs typeface="Times New Roman" pitchFamily="18" charset="0"/>
            </a:endParaRPr>
          </a:p>
          <a:p>
            <a:pPr marL="0" algn="just" rtl="0">
              <a:lnSpc>
                <a:spcPct val="110000"/>
              </a:lnSpc>
              <a:spcBef>
                <a:spcPts val="0"/>
              </a:spcBef>
            </a:pPr>
            <a:r>
              <a:rPr lang="en-US" sz="2200" dirty="0" smtClean="0">
                <a:latin typeface="Times New Roman" pitchFamily="18" charset="0"/>
                <a:cs typeface="Times New Roman" pitchFamily="18" charset="0"/>
              </a:rPr>
              <a:t>Pre-diabetes refers to blood glucose levels that are above normal but do not meet the criteria for diagnosing diabetes.</a:t>
            </a:r>
          </a:p>
          <a:p>
            <a:pPr algn="just" rtl="0">
              <a:lnSpc>
                <a:spcPct val="110000"/>
              </a:lnSpc>
            </a:pPr>
            <a:endParaRPr lang="en-US" sz="2200" dirty="0" smtClean="0">
              <a:latin typeface="Times New Roman" pitchFamily="18" charset="0"/>
              <a:cs typeface="Times New Roman" pitchFamily="18" charset="0"/>
            </a:endParaRPr>
          </a:p>
          <a:p>
            <a:pPr marL="0" algn="just" rtl="0">
              <a:lnSpc>
                <a:spcPct val="110000"/>
              </a:lnSpc>
              <a:spcBef>
                <a:spcPts val="0"/>
              </a:spcBef>
            </a:pPr>
            <a:r>
              <a:rPr lang="en-US" sz="2200" dirty="0" smtClean="0">
                <a:latin typeface="Times New Roman" pitchFamily="18" charset="0"/>
                <a:cs typeface="Times New Roman" pitchFamily="18" charset="0"/>
              </a:rPr>
              <a:t>Pre-diabetes usually occurs before the onset of type 2 diabetes. It is diagnosed by evaluating fasting blood glucose levels, glucose tolerance tests. Those with </a:t>
            </a:r>
            <a:r>
              <a:rPr lang="en-US" sz="2200" dirty="0" err="1" smtClean="0">
                <a:latin typeface="Times New Roman" pitchFamily="18" charset="0"/>
                <a:cs typeface="Times New Roman" pitchFamily="18" charset="0"/>
              </a:rPr>
              <a:t>prediabetes</a:t>
            </a:r>
            <a:r>
              <a:rPr lang="en-US" sz="2200" dirty="0" smtClean="0">
                <a:latin typeface="Times New Roman" pitchFamily="18" charset="0"/>
                <a:cs typeface="Times New Roman" pitchFamily="18" charset="0"/>
              </a:rPr>
              <a:t> may be able to prevent the onset of diabetes with weight loss and exercise.</a:t>
            </a:r>
          </a:p>
          <a:p>
            <a:pPr algn="just" rtl="0">
              <a:lnSpc>
                <a:spcPct val="110000"/>
              </a:lnSpc>
            </a:pPr>
            <a:endParaRPr lang="en-US" sz="2200" dirty="0" smtClean="0">
              <a:latin typeface="Times New Roman" pitchFamily="18" charset="0"/>
              <a:cs typeface="Times New Roman" pitchFamily="18" charset="0"/>
            </a:endParaRPr>
          </a:p>
          <a:p>
            <a:pPr algn="just" rtl="0">
              <a:lnSpc>
                <a:spcPct val="110000"/>
              </a:lnSpc>
              <a:buNone/>
            </a:pPr>
            <a:endParaRPr lang="en-US" sz="2200" dirty="0" smtClean="0">
              <a:latin typeface="Times New Roman" pitchFamily="18" charset="0"/>
              <a:cs typeface="Times New Roman" pitchFamily="18" charset="0"/>
            </a:endParaRPr>
          </a:p>
          <a:p>
            <a:pPr marL="0" algn="just">
              <a:lnSpc>
                <a:spcPct val="110000"/>
              </a:lnSpc>
              <a:spcBef>
                <a:spcPts val="0"/>
              </a:spcBef>
            </a:pP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57200"/>
            <a:ext cx="8763000" cy="5867400"/>
          </a:xfrm>
        </p:spPr>
        <p:txBody>
          <a:bodyPr>
            <a:normAutofit/>
          </a:bodyPr>
          <a:lstStyle/>
          <a:p>
            <a:pPr algn="ctr" rtl="0">
              <a:buNone/>
            </a:pPr>
            <a:r>
              <a:rPr lang="en-US" sz="2100" b="1" i="1" dirty="0" smtClean="0">
                <a:solidFill>
                  <a:srgbClr val="FF0000"/>
                </a:solidFill>
                <a:latin typeface="Times New Roman" pitchFamily="18" charset="0"/>
                <a:cs typeface="Times New Roman" pitchFamily="18" charset="0"/>
              </a:rPr>
              <a:t>Other Types of Diabetes</a:t>
            </a:r>
            <a:endParaRPr lang="en-US" sz="2100" dirty="0" smtClean="0">
              <a:solidFill>
                <a:srgbClr val="FF0000"/>
              </a:solidFill>
              <a:latin typeface="Times New Roman" pitchFamily="18" charset="0"/>
              <a:cs typeface="Times New Roman" pitchFamily="18" charset="0"/>
            </a:endParaRPr>
          </a:p>
          <a:p>
            <a:pPr algn="l">
              <a:buNone/>
            </a:pPr>
            <a:r>
              <a:rPr lang="en-US" sz="2100" dirty="0" smtClean="0">
                <a:latin typeface="Times New Roman" pitchFamily="18" charset="0"/>
                <a:cs typeface="Times New Roman" pitchFamily="18" charset="0"/>
              </a:rPr>
              <a:t>1. Secondary diabetes may develop as a result of another chronic illness </a:t>
            </a:r>
          </a:p>
          <a:p>
            <a:pPr algn="l">
              <a:buNone/>
            </a:pPr>
            <a:r>
              <a:rPr lang="en-US" sz="2100" dirty="0" smtClean="0">
                <a:latin typeface="Times New Roman" pitchFamily="18" charset="0"/>
                <a:cs typeface="Times New Roman" pitchFamily="18" charset="0"/>
              </a:rPr>
              <a:t>that damages the islet cells, such as pancreatitis or cystic fibrosis. </a:t>
            </a:r>
          </a:p>
          <a:p>
            <a:pPr algn="l">
              <a:buNone/>
            </a:pPr>
            <a:endParaRPr lang="en-US" sz="2100" dirty="0" smtClean="0">
              <a:latin typeface="Times New Roman" pitchFamily="18" charset="0"/>
              <a:cs typeface="Times New Roman" pitchFamily="18" charset="0"/>
            </a:endParaRPr>
          </a:p>
          <a:p>
            <a:pPr algn="l">
              <a:buNone/>
            </a:pPr>
            <a:r>
              <a:rPr lang="en-US" sz="2100" dirty="0" smtClean="0">
                <a:latin typeface="Times New Roman" pitchFamily="18" charset="0"/>
                <a:cs typeface="Times New Roman" pitchFamily="18" charset="0"/>
              </a:rPr>
              <a:t>2.Prolonged use of some drugs, such as steroid hormones, </a:t>
            </a:r>
            <a:r>
              <a:rPr lang="en-US" sz="2100" dirty="0" err="1" smtClean="0">
                <a:latin typeface="Times New Roman" pitchFamily="18" charset="0"/>
                <a:cs typeface="Times New Roman" pitchFamily="18" charset="0"/>
              </a:rPr>
              <a:t>phenytoin</a:t>
            </a:r>
            <a:r>
              <a:rPr lang="en-US" sz="2100" dirty="0" smtClean="0">
                <a:latin typeface="Times New Roman" pitchFamily="18" charset="0"/>
                <a:cs typeface="Times New Roman" pitchFamily="18" charset="0"/>
              </a:rPr>
              <a:t> ( </a:t>
            </a:r>
            <a:r>
              <a:rPr lang="en-US" sz="2100" dirty="0" err="1" smtClean="0">
                <a:latin typeface="Times New Roman" pitchFamily="18" charset="0"/>
                <a:cs typeface="Times New Roman" pitchFamily="18" charset="0"/>
              </a:rPr>
              <a:t>Dilantin</a:t>
            </a:r>
            <a:r>
              <a:rPr lang="en-US" sz="21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thiazide</a:t>
            </a:r>
            <a:r>
              <a:rPr lang="en-US" sz="2100" dirty="0" smtClean="0">
                <a:latin typeface="Times New Roman" pitchFamily="18" charset="0"/>
                <a:cs typeface="Times New Roman" pitchFamily="18" charset="0"/>
              </a:rPr>
              <a:t> diuretics, and thyroid hormone, may also impair insulin action and raise blood glucose. </a:t>
            </a:r>
          </a:p>
          <a:p>
            <a:pPr algn="l">
              <a:buNone/>
            </a:pPr>
            <a:endParaRPr lang="en-US" sz="2100" dirty="0" smtClean="0">
              <a:latin typeface="Times New Roman" pitchFamily="18" charset="0"/>
              <a:cs typeface="Times New Roman" pitchFamily="18" charset="0"/>
            </a:endParaRPr>
          </a:p>
          <a:p>
            <a:pPr algn="just">
              <a:buNone/>
            </a:pPr>
            <a:r>
              <a:rPr lang="en-US" sz="2100" dirty="0" smtClean="0">
                <a:latin typeface="Times New Roman" pitchFamily="18" charset="0"/>
                <a:cs typeface="Times New Roman" pitchFamily="18" charset="0"/>
              </a:rPr>
              <a:t>3.Maturity-onset diabetes of the young (MODY) is an inherited defect in       insulin secretion that usually occurs in individuals under the age of 25.          </a:t>
            </a:r>
          </a:p>
          <a:p>
            <a:pPr algn="l">
              <a:buNone/>
            </a:pPr>
            <a:endParaRPr lang="en-US" sz="2100" dirty="0" smtClean="0">
              <a:latin typeface="Times New Roman" pitchFamily="18" charset="0"/>
              <a:cs typeface="Times New Roman" pitchFamily="18" charset="0"/>
            </a:endParaRPr>
          </a:p>
          <a:p>
            <a:pPr algn="l">
              <a:buNone/>
            </a:pPr>
            <a:r>
              <a:rPr lang="en-US" sz="2100" dirty="0" smtClean="0">
                <a:latin typeface="Times New Roman" pitchFamily="18" charset="0"/>
                <a:cs typeface="Times New Roman" pitchFamily="18" charset="0"/>
              </a:rPr>
              <a:t>4. Less common causes include pancreatic trauma and other endocrine disorders.  </a:t>
            </a:r>
            <a:endParaRPr lang="en-US" sz="2100" dirty="0">
              <a:latin typeface="Times New Roman" pitchFamily="18" charset="0"/>
              <a:cs typeface="Times New Roman"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81000"/>
            <a:ext cx="8991600" cy="5943600"/>
          </a:xfrm>
        </p:spPr>
        <p:txBody>
          <a:bodyPr>
            <a:normAutofit fontScale="92500" lnSpcReduction="10000"/>
          </a:bodyPr>
          <a:lstStyle/>
          <a:p>
            <a:pPr marL="0" algn="ctr" rtl="0">
              <a:spcBef>
                <a:spcPts val="0"/>
              </a:spcBef>
              <a:buNone/>
            </a:pPr>
            <a:r>
              <a:rPr lang="en-US" b="1" dirty="0" smtClean="0">
                <a:latin typeface="Times New Roman" pitchFamily="18" charset="0"/>
                <a:cs typeface="Times New Roman" pitchFamily="18" charset="0"/>
              </a:rPr>
              <a:t>Signs </a:t>
            </a:r>
            <a:r>
              <a:rPr lang="en-US" sz="2200" b="1" dirty="0" smtClean="0">
                <a:latin typeface="Times New Roman" pitchFamily="18" charset="0"/>
                <a:cs typeface="Times New Roman" pitchFamily="18" charset="0"/>
              </a:rPr>
              <a:t>and Symptoms</a:t>
            </a:r>
            <a:endParaRPr lang="en-US" sz="2200" dirty="0" smtClean="0">
              <a:latin typeface="Times New Roman" pitchFamily="18" charset="0"/>
              <a:cs typeface="Times New Roman" pitchFamily="18" charset="0"/>
            </a:endParaRPr>
          </a:p>
          <a:p>
            <a:pPr marL="0" algn="l" rtl="0">
              <a:spcBef>
                <a:spcPts val="0"/>
              </a:spcBef>
              <a:buFont typeface="Wingdings" pitchFamily="2" charset="2"/>
              <a:buChar char="Ø"/>
            </a:pPr>
            <a:r>
              <a:rPr lang="en-US" sz="2200" dirty="0" smtClean="0">
                <a:latin typeface="Times New Roman" pitchFamily="18" charset="0"/>
                <a:cs typeface="Times New Roman" pitchFamily="18" charset="0"/>
              </a:rPr>
              <a:t>Classic symptoms of diabetes mellitus include </a:t>
            </a:r>
            <a:r>
              <a:rPr lang="en-US" sz="2200" b="1" dirty="0" err="1" smtClean="0">
                <a:latin typeface="Times New Roman" pitchFamily="18" charset="0"/>
                <a:cs typeface="Times New Roman" pitchFamily="18" charset="0"/>
              </a:rPr>
              <a:t>polydipsia</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(excessive thirst) , </a:t>
            </a:r>
            <a:r>
              <a:rPr lang="en-US" sz="2200" b="1" dirty="0" err="1" smtClean="0">
                <a:latin typeface="Times New Roman" pitchFamily="18" charset="0"/>
                <a:cs typeface="Times New Roman" pitchFamily="18" charset="0"/>
              </a:rPr>
              <a:t>polyuria</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(excessive urination), and </a:t>
            </a:r>
            <a:r>
              <a:rPr lang="en-US" sz="2200" b="1" dirty="0" err="1" smtClean="0">
                <a:latin typeface="Times New Roman" pitchFamily="18" charset="0"/>
                <a:cs typeface="Times New Roman" pitchFamily="18" charset="0"/>
              </a:rPr>
              <a:t>polyphagia</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(excessive hunger). </a:t>
            </a:r>
          </a:p>
          <a:p>
            <a:pPr marL="0" algn="l" rtl="0">
              <a:spcBef>
                <a:spcPts val="0"/>
              </a:spcBef>
              <a:buFont typeface="Wingdings" pitchFamily="2" charset="2"/>
              <a:buChar char="Ø"/>
            </a:pPr>
            <a:endParaRPr lang="en-US" sz="2200"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sz="2200" dirty="0" smtClean="0">
                <a:latin typeface="Times New Roman" pitchFamily="18" charset="0"/>
                <a:cs typeface="Times New Roman" pitchFamily="18" charset="0"/>
              </a:rPr>
              <a:t>The large amount of glucose in</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the blood causes an increase in serum concentration, or osmolality. </a:t>
            </a:r>
          </a:p>
          <a:p>
            <a:pPr marL="0" algn="just" rtl="0">
              <a:spcBef>
                <a:spcPts val="0"/>
              </a:spcBef>
              <a:buFont typeface="Wingdings" pitchFamily="2" charset="2"/>
              <a:buChar char="Ø"/>
            </a:pPr>
            <a:endParaRPr lang="en-US" sz="2200" dirty="0" smtClean="0">
              <a:latin typeface="Times New Roman" pitchFamily="18" charset="0"/>
              <a:cs typeface="Times New Roman" pitchFamily="18" charset="0"/>
            </a:endParaRPr>
          </a:p>
          <a:p>
            <a:pPr marL="0" algn="l" rtl="0">
              <a:spcBef>
                <a:spcPts val="0"/>
              </a:spcBef>
              <a:buFont typeface="Wingdings" pitchFamily="2" charset="2"/>
              <a:buChar char="Ø"/>
            </a:pPr>
            <a:r>
              <a:rPr lang="en-US" sz="2200" dirty="0" smtClean="0">
                <a:latin typeface="Times New Roman" pitchFamily="18" charset="0"/>
                <a:cs typeface="Times New Roman" pitchFamily="18" charset="0"/>
              </a:rPr>
              <a:t>The renal tubules are unable to reabsorb all the excess glucose that is filtered by the </a:t>
            </a:r>
            <a:r>
              <a:rPr lang="en-US" sz="2200" dirty="0" err="1" smtClean="0">
                <a:latin typeface="Times New Roman" pitchFamily="18" charset="0"/>
                <a:cs typeface="Times New Roman" pitchFamily="18" charset="0"/>
              </a:rPr>
              <a:t>glomeruli</a:t>
            </a:r>
            <a:r>
              <a:rPr lang="en-US" sz="2200" dirty="0" smtClean="0">
                <a:latin typeface="Times New Roman" pitchFamily="18" charset="0"/>
                <a:cs typeface="Times New Roman" pitchFamily="18" charset="0"/>
              </a:rPr>
              <a:t>, and </a:t>
            </a:r>
            <a:r>
              <a:rPr lang="en-US" sz="2200" b="1" dirty="0" err="1" smtClean="0">
                <a:latin typeface="Times New Roman" pitchFamily="18" charset="0"/>
                <a:cs typeface="Times New Roman" pitchFamily="18" charset="0"/>
              </a:rPr>
              <a:t>glycosuria</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results. Large amounts of body water are required to</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excrete this glucose, causing </a:t>
            </a:r>
            <a:r>
              <a:rPr lang="en-US" sz="2200" dirty="0" err="1" smtClean="0">
                <a:latin typeface="Times New Roman" pitchFamily="18" charset="0"/>
                <a:cs typeface="Times New Roman" pitchFamily="18" charset="0"/>
              </a:rPr>
              <a:t>polyuria</a:t>
            </a:r>
            <a:r>
              <a:rPr lang="en-US" sz="2200"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nocturia</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(nighttime</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urination) and dehydration. </a:t>
            </a:r>
          </a:p>
          <a:p>
            <a:pPr marL="0" algn="l" rtl="0">
              <a:spcBef>
                <a:spcPts val="0"/>
              </a:spcBef>
              <a:buFont typeface="Wingdings" pitchFamily="2" charset="2"/>
              <a:buChar char="Ø"/>
            </a:pPr>
            <a:endParaRPr lang="en-US" sz="2200" dirty="0" smtClean="0">
              <a:latin typeface="Times New Roman" pitchFamily="18" charset="0"/>
              <a:cs typeface="Times New Roman" pitchFamily="18" charset="0"/>
            </a:endParaRPr>
          </a:p>
          <a:p>
            <a:pPr marL="0" algn="l" rtl="0">
              <a:spcBef>
                <a:spcPts val="0"/>
              </a:spcBef>
              <a:buFont typeface="Wingdings" pitchFamily="2" charset="2"/>
              <a:buChar char="Ø"/>
            </a:pPr>
            <a:r>
              <a:rPr lang="en-US" sz="2200" dirty="0" smtClean="0">
                <a:latin typeface="Times New Roman" pitchFamily="18" charset="0"/>
                <a:cs typeface="Times New Roman" pitchFamily="18" charset="0"/>
              </a:rPr>
              <a:t>The increased osmolality and</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dehydration cause </a:t>
            </a:r>
            <a:r>
              <a:rPr lang="en-US" sz="2200" dirty="0" err="1" smtClean="0">
                <a:latin typeface="Times New Roman" pitchFamily="18" charset="0"/>
                <a:cs typeface="Times New Roman" pitchFamily="18" charset="0"/>
              </a:rPr>
              <a:t>polydipsia</a:t>
            </a:r>
            <a:r>
              <a:rPr lang="en-US" sz="2200" dirty="0" smtClean="0">
                <a:latin typeface="Times New Roman" pitchFamily="18" charset="0"/>
                <a:cs typeface="Times New Roman" pitchFamily="18" charset="0"/>
              </a:rPr>
              <a:t>. </a:t>
            </a:r>
          </a:p>
          <a:p>
            <a:pPr marL="0" algn="l" rtl="0">
              <a:spcBef>
                <a:spcPts val="0"/>
              </a:spcBef>
              <a:buFont typeface="Wingdings" pitchFamily="2" charset="2"/>
              <a:buChar char="Ø"/>
            </a:pPr>
            <a:endParaRPr lang="en-US" sz="2200" dirty="0" smtClean="0">
              <a:latin typeface="Times New Roman" pitchFamily="18" charset="0"/>
              <a:cs typeface="Times New Roman" pitchFamily="18" charset="0"/>
            </a:endParaRPr>
          </a:p>
          <a:p>
            <a:pPr marL="0" algn="l" rtl="0">
              <a:spcBef>
                <a:spcPts val="0"/>
              </a:spcBef>
              <a:buFont typeface="Wingdings" pitchFamily="2" charset="2"/>
              <a:buChar char="Ø"/>
            </a:pPr>
            <a:r>
              <a:rPr lang="en-US" sz="2200" dirty="0" smtClean="0">
                <a:latin typeface="Times New Roman" pitchFamily="18" charset="0"/>
                <a:cs typeface="Times New Roman" pitchFamily="18" charset="0"/>
              </a:rPr>
              <a:t>Because glucose is unable to</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enter the cells, the cells starve, causing hunger.</a:t>
            </a:r>
          </a:p>
          <a:p>
            <a:pPr marL="0" algn="l" rtl="0">
              <a:spcBef>
                <a:spcPts val="0"/>
              </a:spcBef>
              <a:buFont typeface="Wingdings" pitchFamily="2" charset="2"/>
              <a:buChar char="Ø"/>
            </a:pPr>
            <a:endParaRPr lang="en-US" sz="2200" dirty="0" smtClean="0">
              <a:latin typeface="Times New Roman" pitchFamily="18" charset="0"/>
              <a:cs typeface="Times New Roman" pitchFamily="18" charset="0"/>
            </a:endParaRPr>
          </a:p>
          <a:p>
            <a:pPr marL="0" algn="l" rtl="0">
              <a:spcBef>
                <a:spcPts val="0"/>
              </a:spcBef>
              <a:buFont typeface="Wingdings" pitchFamily="2" charset="2"/>
              <a:buChar char="Ø"/>
            </a:pPr>
            <a:r>
              <a:rPr lang="en-US" sz="2200" dirty="0" smtClean="0">
                <a:latin typeface="Times New Roman" pitchFamily="18" charset="0"/>
                <a:cs typeface="Times New Roman" pitchFamily="18" charset="0"/>
              </a:rPr>
              <a:t> High blood</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glucose may also cause fatigue, blurred vision, abdominal</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pain, and headaches. </a:t>
            </a:r>
          </a:p>
          <a:p>
            <a:pPr marL="0" algn="l" rtl="0">
              <a:spcBef>
                <a:spcPts val="0"/>
              </a:spcBef>
              <a:buFont typeface="Wingdings" pitchFamily="2" charset="2"/>
              <a:buChar char="Ø"/>
            </a:pPr>
            <a:endParaRPr lang="en-US" sz="2200" dirty="0" smtClean="0">
              <a:latin typeface="Times New Roman" pitchFamily="18" charset="0"/>
              <a:cs typeface="Times New Roman" pitchFamily="18" charset="0"/>
            </a:endParaRPr>
          </a:p>
          <a:p>
            <a:pPr marL="0" algn="l" rtl="0">
              <a:spcBef>
                <a:spcPts val="0"/>
              </a:spcBef>
              <a:buFont typeface="Wingdings" pitchFamily="2" charset="2"/>
              <a:buChar char="Ø"/>
            </a:pPr>
            <a:r>
              <a:rPr lang="en-US" sz="2200" dirty="0" err="1" smtClean="0">
                <a:latin typeface="Times New Roman" pitchFamily="18" charset="0"/>
                <a:cs typeface="Times New Roman" pitchFamily="18" charset="0"/>
              </a:rPr>
              <a:t>Ketones</a:t>
            </a:r>
            <a:r>
              <a:rPr lang="en-US" sz="2200" dirty="0" smtClean="0">
                <a:latin typeface="Times New Roman" pitchFamily="18" charset="0"/>
                <a:cs typeface="Times New Roman" pitchFamily="18" charset="0"/>
              </a:rPr>
              <a:t> may build up in the blood and</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urine of patients with type 1 diabetes or late in the course of</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type 2 diabetes (</a:t>
            </a:r>
            <a:r>
              <a:rPr lang="en-US" sz="2200" b="1" dirty="0" err="1" smtClean="0">
                <a:latin typeface="Times New Roman" pitchFamily="18" charset="0"/>
                <a:cs typeface="Times New Roman" pitchFamily="18" charset="0"/>
              </a:rPr>
              <a:t>ketoacidosis</a:t>
            </a:r>
            <a:r>
              <a:rPr lang="en-US" dirty="0" smtClean="0"/>
              <a:t>).</a:t>
            </a:r>
            <a:r>
              <a:rPr lang="en-US" b="1" dirty="0" smtClean="0"/>
              <a:t> </a:t>
            </a:r>
            <a:endParaRPr lang="en-US" dirty="0" smtClean="0"/>
          </a:p>
          <a:p>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57200"/>
            <a:ext cx="8610600" cy="5867400"/>
          </a:xfrm>
        </p:spPr>
        <p:txBody>
          <a:bodyPr>
            <a:normAutofit/>
          </a:bodyPr>
          <a:lstStyle/>
          <a:p>
            <a:pPr marL="0" algn="ctr" rtl="0">
              <a:spcBef>
                <a:spcPts val="0"/>
              </a:spcBef>
              <a:buNone/>
            </a:pPr>
            <a:r>
              <a:rPr lang="en-US" sz="2400" b="1" dirty="0" smtClean="0">
                <a:solidFill>
                  <a:srgbClr val="7030A0"/>
                </a:solidFill>
                <a:latin typeface="Times New Roman" pitchFamily="18" charset="0"/>
                <a:cs typeface="Times New Roman" pitchFamily="18" charset="0"/>
              </a:rPr>
              <a:t>Diagnostic Tests:</a:t>
            </a:r>
            <a:endParaRPr lang="en-US" sz="2400" dirty="0" smtClean="0">
              <a:solidFill>
                <a:srgbClr val="7030A0"/>
              </a:solidFill>
              <a:latin typeface="Times New Roman" pitchFamily="18" charset="0"/>
              <a:cs typeface="Times New Roman" pitchFamily="18" charset="0"/>
            </a:endParaRPr>
          </a:p>
          <a:p>
            <a:pPr marL="0" algn="l" rtl="0">
              <a:spcBef>
                <a:spcPts val="0"/>
              </a:spcBef>
              <a:buNone/>
            </a:pPr>
            <a:r>
              <a:rPr lang="en-US" sz="2200" b="1" i="1" dirty="0" smtClean="0">
                <a:solidFill>
                  <a:srgbClr val="7030A0"/>
                </a:solidFill>
                <a:latin typeface="Times New Roman" pitchFamily="18" charset="0"/>
                <a:cs typeface="Times New Roman" pitchFamily="18" charset="0"/>
              </a:rPr>
              <a:t>1. Fasting Plasma Glucose Level:</a:t>
            </a:r>
            <a:r>
              <a:rPr lang="en-US" sz="2200" dirty="0" smtClean="0">
                <a:latin typeface="Times New Roman" pitchFamily="18" charset="0"/>
                <a:cs typeface="Times New Roman" pitchFamily="18" charset="0"/>
              </a:rPr>
              <a:t>  diagnosis of diabetes mellitus is based on plasma glucose levels measured by a laboratory test.</a:t>
            </a:r>
            <a:endParaRPr lang="en-US" sz="2200" dirty="0" smtClean="0">
              <a:solidFill>
                <a:srgbClr val="7030A0"/>
              </a:solidFill>
              <a:latin typeface="Times New Roman" pitchFamily="18" charset="0"/>
              <a:cs typeface="Times New Roman" pitchFamily="18" charset="0"/>
            </a:endParaRPr>
          </a:p>
          <a:p>
            <a:pPr marL="0" algn="just" rtl="0">
              <a:spcBef>
                <a:spcPts val="0"/>
              </a:spcBef>
              <a:buNone/>
            </a:pPr>
            <a:endParaRPr lang="en-US" sz="2200" dirty="0" smtClean="0">
              <a:latin typeface="Times New Roman" pitchFamily="18" charset="0"/>
              <a:cs typeface="Times New Roman" pitchFamily="18" charset="0"/>
            </a:endParaRPr>
          </a:p>
          <a:p>
            <a:pPr marL="0" algn="just" rtl="0">
              <a:spcBef>
                <a:spcPts val="0"/>
              </a:spcBef>
              <a:buFont typeface="Wingdings" pitchFamily="2" charset="2"/>
              <a:buChar char="§"/>
            </a:pPr>
            <a:r>
              <a:rPr lang="en-US" sz="2200" dirty="0" smtClean="0">
                <a:latin typeface="Times New Roman" pitchFamily="18" charset="0"/>
                <a:cs typeface="Times New Roman" pitchFamily="18" charset="0"/>
              </a:rPr>
              <a:t>A normal plasma glucose level is less than 100 mg/</a:t>
            </a:r>
            <a:r>
              <a:rPr lang="en-US" sz="2200" dirty="0" err="1" smtClean="0">
                <a:latin typeface="Times New Roman" pitchFamily="18" charset="0"/>
                <a:cs typeface="Times New Roman" pitchFamily="18" charset="0"/>
              </a:rPr>
              <a:t>dL</a:t>
            </a:r>
            <a:r>
              <a:rPr lang="en-US" sz="2200" dirty="0" smtClean="0">
                <a:latin typeface="Times New Roman" pitchFamily="18" charset="0"/>
                <a:cs typeface="Times New Roman" pitchFamily="18" charset="0"/>
              </a:rPr>
              <a:t>. When the fasting plasma glucose (drawn after at least 8 hours without eating) is 126 mg/</a:t>
            </a:r>
            <a:r>
              <a:rPr lang="en-US" sz="2200" dirty="0" err="1" smtClean="0">
                <a:latin typeface="Times New Roman" pitchFamily="18" charset="0"/>
                <a:cs typeface="Times New Roman" pitchFamily="18" charset="0"/>
              </a:rPr>
              <a:t>dL</a:t>
            </a:r>
            <a:r>
              <a:rPr lang="en-US" sz="2200" dirty="0" smtClean="0">
                <a:latin typeface="Times New Roman" pitchFamily="18" charset="0"/>
                <a:cs typeface="Times New Roman" pitchFamily="18" charset="0"/>
              </a:rPr>
              <a:t> or greater, diabetes is diagnosed. </a:t>
            </a:r>
          </a:p>
          <a:p>
            <a:pPr marL="0" algn="just" rtl="0">
              <a:spcBef>
                <a:spcPts val="0"/>
              </a:spcBef>
              <a:buFont typeface="Wingdings" pitchFamily="2" charset="2"/>
              <a:buChar char="§"/>
            </a:pPr>
            <a:r>
              <a:rPr lang="en-US" sz="2200" dirty="0" smtClean="0">
                <a:latin typeface="Times New Roman" pitchFamily="18" charset="0"/>
                <a:cs typeface="Times New Roman" pitchFamily="18" charset="0"/>
              </a:rPr>
              <a:t>A second test may be required if the first test is not clearly diagnostic. If the fasting plasma glucose is between 100 and 125 mg/</a:t>
            </a:r>
            <a:r>
              <a:rPr lang="en-US" sz="2200" dirty="0" err="1" smtClean="0">
                <a:latin typeface="Times New Roman" pitchFamily="18" charset="0"/>
                <a:cs typeface="Times New Roman" pitchFamily="18" charset="0"/>
              </a:rPr>
              <a:t>dL</a:t>
            </a:r>
            <a:r>
              <a:rPr lang="en-US" sz="2200" dirty="0" smtClean="0">
                <a:latin typeface="Times New Roman" pitchFamily="18" charset="0"/>
                <a:cs typeface="Times New Roman" pitchFamily="18" charset="0"/>
              </a:rPr>
              <a:t>, the patient has impaired fasting glucose (IFG).</a:t>
            </a:r>
          </a:p>
          <a:p>
            <a:pPr marL="0" algn="just" rtl="0">
              <a:spcBef>
                <a:spcPts val="0"/>
              </a:spcBef>
              <a:buFont typeface="Wingdings" pitchFamily="2" charset="2"/>
              <a:buChar char="§"/>
            </a:pPr>
            <a:endParaRPr lang="en-US" sz="2200" dirty="0" smtClean="0">
              <a:latin typeface="Times New Roman" pitchFamily="18" charset="0"/>
              <a:cs typeface="Times New Roman" pitchFamily="18" charset="0"/>
            </a:endParaRPr>
          </a:p>
          <a:p>
            <a:pPr marL="0" algn="l" rtl="0">
              <a:spcBef>
                <a:spcPts val="0"/>
              </a:spcBef>
              <a:buNone/>
            </a:pPr>
            <a:r>
              <a:rPr lang="en-US" sz="2200" b="1" i="1" dirty="0" smtClean="0">
                <a:solidFill>
                  <a:srgbClr val="7030A0"/>
                </a:solidFill>
                <a:latin typeface="Times New Roman" pitchFamily="18" charset="0"/>
                <a:cs typeface="Times New Roman" pitchFamily="18" charset="0"/>
              </a:rPr>
              <a:t>2. Casual Plasma Glucose:</a:t>
            </a:r>
            <a:endParaRPr lang="en-US" sz="2200" dirty="0" smtClean="0">
              <a:solidFill>
                <a:srgbClr val="7030A0"/>
              </a:solidFill>
              <a:latin typeface="Times New Roman" pitchFamily="18" charset="0"/>
              <a:cs typeface="Times New Roman" pitchFamily="18" charset="0"/>
            </a:endParaRPr>
          </a:p>
          <a:p>
            <a:pPr marL="0" algn="just" rtl="0">
              <a:spcBef>
                <a:spcPts val="0"/>
              </a:spcBef>
              <a:buNone/>
            </a:pPr>
            <a:r>
              <a:rPr lang="en-US" sz="2200" dirty="0" smtClean="0">
                <a:latin typeface="Times New Roman" pitchFamily="18" charset="0"/>
                <a:cs typeface="Times New Roman" pitchFamily="18" charset="0"/>
              </a:rPr>
              <a:t>Sometimes it is not feasible to check a fasting plasma glucose. A casual plasma glucose (CPG) is checked without regard to the last meal. Diabetes is diagnosed if the CPG is 200 mg/</a:t>
            </a:r>
            <a:r>
              <a:rPr lang="en-US" sz="2200" dirty="0" err="1" smtClean="0">
                <a:latin typeface="Times New Roman" pitchFamily="18" charset="0"/>
                <a:cs typeface="Times New Roman" pitchFamily="18" charset="0"/>
              </a:rPr>
              <a:t>dL</a:t>
            </a:r>
            <a:r>
              <a:rPr lang="en-US" sz="2200" dirty="0" smtClean="0">
                <a:latin typeface="Times New Roman" pitchFamily="18" charset="0"/>
                <a:cs typeface="Times New Roman" pitchFamily="18" charset="0"/>
              </a:rPr>
              <a:t> or greater, with symptoms of diabetes.</a:t>
            </a:r>
          </a:p>
          <a:p>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81000"/>
            <a:ext cx="8839200" cy="5943600"/>
          </a:xfrm>
        </p:spPr>
        <p:txBody>
          <a:bodyPr>
            <a:normAutofit fontScale="62500" lnSpcReduction="20000"/>
          </a:bodyPr>
          <a:lstStyle/>
          <a:p>
            <a:pPr marL="0" algn="just" rtl="0">
              <a:spcBef>
                <a:spcPts val="0"/>
              </a:spcBef>
              <a:buNone/>
            </a:pPr>
            <a:r>
              <a:rPr lang="en-US" sz="3100" b="1" i="1" dirty="0" smtClean="0">
                <a:solidFill>
                  <a:srgbClr val="7030A0"/>
                </a:solidFill>
                <a:latin typeface="Times New Roman" pitchFamily="18" charset="0"/>
                <a:cs typeface="Times New Roman" pitchFamily="18" charset="0"/>
              </a:rPr>
              <a:t>3. Oral Glucose Tolerance Test: </a:t>
            </a:r>
            <a:r>
              <a:rPr lang="en-US" sz="2900" dirty="0" smtClean="0">
                <a:latin typeface="Times New Roman" pitchFamily="18" charset="0"/>
                <a:cs typeface="Times New Roman" pitchFamily="18" charset="0"/>
              </a:rPr>
              <a:t>a</a:t>
            </a:r>
            <a:r>
              <a:rPr lang="en-US" sz="2800" dirty="0" smtClean="0">
                <a:latin typeface="Times New Roman" pitchFamily="18" charset="0"/>
                <a:cs typeface="Times New Roman" pitchFamily="18" charset="0"/>
              </a:rPr>
              <a:t>nother test to diagnose DM is the oral glucose tolerance test (OGTT). It is measures blood glucose at intervals after the patient drinks a concentrated carbohydrate drink. Diabetes is diagnosed when the blood glucose level is 200 mg/</a:t>
            </a:r>
            <a:r>
              <a:rPr lang="en-US" sz="2800" dirty="0" err="1" smtClean="0">
                <a:latin typeface="Times New Roman" pitchFamily="18" charset="0"/>
                <a:cs typeface="Times New Roman" pitchFamily="18" charset="0"/>
              </a:rPr>
              <a:t>dL</a:t>
            </a:r>
            <a:r>
              <a:rPr lang="en-US" sz="2800" dirty="0" smtClean="0">
                <a:latin typeface="Times New Roman" pitchFamily="18" charset="0"/>
                <a:cs typeface="Times New Roman" pitchFamily="18" charset="0"/>
              </a:rPr>
              <a:t> or greater after 2 hours. A result between 140 and 199 mg/</a:t>
            </a:r>
            <a:r>
              <a:rPr lang="en-US" sz="2800" dirty="0" err="1" smtClean="0">
                <a:latin typeface="Times New Roman" pitchFamily="18" charset="0"/>
                <a:cs typeface="Times New Roman" pitchFamily="18" charset="0"/>
              </a:rPr>
              <a:t>dL</a:t>
            </a:r>
            <a:r>
              <a:rPr lang="en-US" sz="2800" dirty="0" smtClean="0">
                <a:latin typeface="Times New Roman" pitchFamily="18" charset="0"/>
                <a:cs typeface="Times New Roman" pitchFamily="18" charset="0"/>
              </a:rPr>
              <a:t> at 2 hours leads to a diagnosis of impaired glucose tolerance (IGT).</a:t>
            </a:r>
          </a:p>
          <a:p>
            <a:pPr marL="0" algn="l" rtl="0">
              <a:spcBef>
                <a:spcPts val="0"/>
              </a:spcBef>
              <a:buNone/>
            </a:pPr>
            <a:endParaRPr lang="en-US" dirty="0" smtClean="0">
              <a:latin typeface="Times New Roman" pitchFamily="18" charset="0"/>
              <a:cs typeface="Times New Roman" pitchFamily="18" charset="0"/>
            </a:endParaRPr>
          </a:p>
          <a:p>
            <a:pPr marL="0" algn="l" rtl="0">
              <a:spcBef>
                <a:spcPts val="0"/>
              </a:spcBef>
              <a:buNone/>
            </a:pPr>
            <a:r>
              <a:rPr lang="en-US" sz="3100" b="1" i="1" dirty="0" smtClean="0">
                <a:solidFill>
                  <a:srgbClr val="7030A0"/>
                </a:solidFill>
                <a:latin typeface="Times New Roman" pitchFamily="18" charset="0"/>
                <a:cs typeface="Times New Roman" pitchFamily="18" charset="0"/>
              </a:rPr>
              <a:t>4. </a:t>
            </a:r>
            <a:r>
              <a:rPr lang="en-US" sz="3100" b="1" i="1" dirty="0" err="1" smtClean="0">
                <a:solidFill>
                  <a:srgbClr val="7030A0"/>
                </a:solidFill>
                <a:latin typeface="Times New Roman" pitchFamily="18" charset="0"/>
                <a:cs typeface="Times New Roman" pitchFamily="18" charset="0"/>
              </a:rPr>
              <a:t>Glycohemoglobin</a:t>
            </a:r>
            <a:r>
              <a:rPr lang="en-US" sz="3100" b="1" i="1" dirty="0" smtClean="0">
                <a:solidFill>
                  <a:srgbClr val="7030A0"/>
                </a:solidFill>
                <a:latin typeface="Times New Roman" pitchFamily="18" charset="0"/>
                <a:cs typeface="Times New Roman" pitchFamily="18" charset="0"/>
              </a:rPr>
              <a:t>:</a:t>
            </a:r>
          </a:p>
          <a:p>
            <a:pPr marL="0" algn="l" rtl="0">
              <a:spcBef>
                <a:spcPts val="0"/>
              </a:spcBef>
              <a:buNone/>
            </a:pPr>
            <a:endParaRPr lang="en-US" sz="3100" b="1" i="1" dirty="0" smtClean="0">
              <a:solidFill>
                <a:srgbClr val="7030A0"/>
              </a:solidFill>
              <a:latin typeface="Times New Roman" pitchFamily="18" charset="0"/>
              <a:cs typeface="Times New Roman" pitchFamily="18" charset="0"/>
            </a:endParaRPr>
          </a:p>
          <a:p>
            <a:pPr marL="0" algn="just" rtl="0">
              <a:spcBef>
                <a:spcPts val="0"/>
              </a:spcBef>
              <a:buNone/>
            </a:pPr>
            <a:r>
              <a:rPr lang="en-US" dirty="0" smtClean="0">
                <a:latin typeface="Times New Roman" pitchFamily="18" charset="0"/>
                <a:cs typeface="Times New Roman" pitchFamily="18" charset="0"/>
              </a:rPr>
              <a:t>    </a:t>
            </a:r>
            <a:r>
              <a:rPr lang="en-US" sz="3000" dirty="0" smtClean="0">
                <a:latin typeface="Times New Roman" pitchFamily="18" charset="0"/>
                <a:cs typeface="Times New Roman" pitchFamily="18" charset="0"/>
              </a:rPr>
              <a:t>The </a:t>
            </a:r>
            <a:r>
              <a:rPr lang="en-US" sz="3000" dirty="0" err="1" smtClean="0">
                <a:latin typeface="Times New Roman" pitchFamily="18" charset="0"/>
                <a:cs typeface="Times New Roman" pitchFamily="18" charset="0"/>
              </a:rPr>
              <a:t>glycohemoglobin</a:t>
            </a:r>
            <a:r>
              <a:rPr lang="en-US" sz="3000" dirty="0" smtClean="0">
                <a:latin typeface="Times New Roman" pitchFamily="18" charset="0"/>
                <a:cs typeface="Times New Roman" pitchFamily="18" charset="0"/>
              </a:rPr>
              <a:t> test </a:t>
            </a:r>
            <a:r>
              <a:rPr lang="en-US" sz="3000" b="1" dirty="0" smtClean="0">
                <a:latin typeface="Times New Roman" pitchFamily="18" charset="0"/>
                <a:cs typeface="Times New Roman" pitchFamily="18" charset="0"/>
              </a:rPr>
              <a:t>or </a:t>
            </a:r>
            <a:r>
              <a:rPr lang="en-US" sz="3000" dirty="0" smtClean="0">
                <a:latin typeface="Times New Roman" pitchFamily="18" charset="0"/>
                <a:cs typeface="Times New Roman" pitchFamily="18" charset="0"/>
              </a:rPr>
              <a:t>(</a:t>
            </a:r>
            <a:r>
              <a:rPr lang="en-US" sz="3000" dirty="0" err="1" smtClean="0">
                <a:latin typeface="Times New Roman" pitchFamily="18" charset="0"/>
                <a:cs typeface="Times New Roman" pitchFamily="18" charset="0"/>
              </a:rPr>
              <a:t>glycosylated</a:t>
            </a:r>
            <a:r>
              <a:rPr lang="en-US" sz="3000" dirty="0" smtClean="0">
                <a:latin typeface="Times New Roman" pitchFamily="18" charset="0"/>
                <a:cs typeface="Times New Roman" pitchFamily="18" charset="0"/>
              </a:rPr>
              <a:t> hemoglobin, or HbA1c [hemoglobin A1C]) is used to gather baseline data and to monitor the progress of diabetes control. In 2009, the ADA also changed its guidelines to include the HbA1c as a diagnostic test for diabetes.</a:t>
            </a:r>
          </a:p>
          <a:p>
            <a:pPr marL="0" algn="just" rtl="0">
              <a:spcBef>
                <a:spcPts val="0"/>
              </a:spcBef>
              <a:buNone/>
            </a:pPr>
            <a:r>
              <a:rPr lang="en-US" sz="3000" dirty="0" smtClean="0">
                <a:latin typeface="Times New Roman" pitchFamily="18" charset="0"/>
                <a:cs typeface="Times New Roman" pitchFamily="18" charset="0"/>
              </a:rPr>
              <a:t>1. Glucose in the blood attaches to hemoglobin in the red blood cells. Red blood cells live about 3 months. When the glucose that is attached to the hemoglobin is measured, it reflects the average blood glucose level for the previous 2 to 3 months. This is a helpful measurement when blood glucose levels fluctuate, and a single measurement would be misleading. It also assists in determining the degree of effectiveness of a patient’s treatment plan. </a:t>
            </a:r>
            <a:r>
              <a:rPr lang="en-US" sz="3000" b="1" dirty="0" smtClean="0">
                <a:solidFill>
                  <a:srgbClr val="7030A0"/>
                </a:solidFill>
                <a:latin typeface="Times New Roman" pitchFamily="18" charset="0"/>
                <a:cs typeface="Times New Roman" pitchFamily="18" charset="0"/>
              </a:rPr>
              <a:t>A normal HbA1c is 4% to 6%. An HbA1c of 6.5% or higher is diagnostic for diabetes. An HbA1c between 6% and 6.5% indicates high risk for developing diabetes.</a:t>
            </a:r>
          </a:p>
          <a:p>
            <a:pPr marL="0" algn="just" rtl="0">
              <a:spcBef>
                <a:spcPts val="0"/>
              </a:spcBef>
              <a:buNone/>
            </a:pPr>
            <a:r>
              <a:rPr lang="en-US" sz="3000" dirty="0" smtClean="0">
                <a:latin typeface="Times New Roman" pitchFamily="18" charset="0"/>
                <a:cs typeface="Times New Roman" pitchFamily="18" charset="0"/>
              </a:rPr>
              <a:t>2. Newer methods allow this test to be done in a physician’s office while the patient waits.  </a:t>
            </a:r>
            <a:r>
              <a:rPr lang="en-US" sz="3000" dirty="0" err="1" smtClean="0">
                <a:latin typeface="Times New Roman" pitchFamily="18" charset="0"/>
                <a:cs typeface="Times New Roman" pitchFamily="18" charset="0"/>
              </a:rPr>
              <a:t>Glycohemoglobin</a:t>
            </a:r>
            <a:r>
              <a:rPr lang="en-US" sz="3000" dirty="0" smtClean="0">
                <a:latin typeface="Times New Roman" pitchFamily="18" charset="0"/>
                <a:cs typeface="Times New Roman" pitchFamily="18" charset="0"/>
              </a:rPr>
              <a:t> testing might be inaccurate in some people, such as those with anemia. These patients may instead be tested for </a:t>
            </a:r>
            <a:r>
              <a:rPr lang="en-US" sz="3000" dirty="0" err="1" smtClean="0">
                <a:latin typeface="Times New Roman" pitchFamily="18" charset="0"/>
                <a:cs typeface="Times New Roman" pitchFamily="18" charset="0"/>
              </a:rPr>
              <a:t>glycated</a:t>
            </a:r>
            <a:r>
              <a:rPr lang="en-US" sz="3000" dirty="0" smtClean="0">
                <a:latin typeface="Times New Roman" pitchFamily="18" charset="0"/>
                <a:cs typeface="Times New Roman" pitchFamily="18" charset="0"/>
              </a:rPr>
              <a:t> serum protein (also called </a:t>
            </a:r>
            <a:r>
              <a:rPr lang="en-US" sz="3000" dirty="0" err="1" smtClean="0">
                <a:latin typeface="Times New Roman" pitchFamily="18" charset="0"/>
                <a:cs typeface="Times New Roman" pitchFamily="18" charset="0"/>
              </a:rPr>
              <a:t>fructosamine</a:t>
            </a:r>
            <a:r>
              <a:rPr lang="en-US" sz="3000" dirty="0" smtClean="0">
                <a:latin typeface="Times New Roman" pitchFamily="18" charset="0"/>
                <a:cs typeface="Times New Roman" pitchFamily="18" charset="0"/>
              </a:rPr>
              <a:t>), which is a similar test that indicates glucose levels over a period of 1 to 2 weeks instead of 3 months.</a:t>
            </a:r>
          </a:p>
          <a:p>
            <a:pPr marL="0" algn="just">
              <a:lnSpc>
                <a:spcPct val="170000"/>
              </a:lnSpc>
              <a:spcBef>
                <a:spcPts val="0"/>
              </a:spcBef>
              <a:buNone/>
            </a:pPr>
            <a:endParaRPr lang="en-US" dirty="0">
              <a:latin typeface="Times New Roman" pitchFamily="18" charset="0"/>
              <a:cs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57200"/>
            <a:ext cx="8610600" cy="5867400"/>
          </a:xfrm>
        </p:spPr>
        <p:txBody>
          <a:bodyPr>
            <a:normAutofit/>
          </a:bodyPr>
          <a:lstStyle/>
          <a:p>
            <a:pPr marL="0" algn="l" rtl="0">
              <a:spcBef>
                <a:spcPts val="0"/>
              </a:spcBef>
              <a:buNone/>
            </a:pPr>
            <a:r>
              <a:rPr lang="en-US" sz="2200" b="1" i="1" dirty="0" smtClean="0">
                <a:solidFill>
                  <a:srgbClr val="7030A0"/>
                </a:solidFill>
                <a:latin typeface="Times New Roman" pitchFamily="18" charset="0"/>
                <a:cs typeface="Times New Roman" pitchFamily="18" charset="0"/>
              </a:rPr>
              <a:t>5. Estimated Average Glucose</a:t>
            </a:r>
            <a:endParaRPr lang="en-US" sz="2200" dirty="0" smtClean="0">
              <a:solidFill>
                <a:srgbClr val="7030A0"/>
              </a:solidFill>
              <a:latin typeface="Times New Roman" pitchFamily="18" charset="0"/>
              <a:cs typeface="Times New Roman" pitchFamily="18" charset="0"/>
            </a:endParaRPr>
          </a:p>
          <a:p>
            <a:pPr marL="0" indent="0" algn="just" rtl="0">
              <a:spcBef>
                <a:spcPts val="0"/>
              </a:spcBef>
              <a:buNone/>
            </a:pPr>
            <a:r>
              <a:rPr lang="en-US" sz="2000" dirty="0" smtClean="0">
                <a:latin typeface="Times New Roman" pitchFamily="18" charset="0"/>
                <a:cs typeface="Times New Roman" pitchFamily="18" charset="0"/>
              </a:rPr>
              <a:t>   Some practitioners are using a new calculation to convert HbA1c results to estimated average glucose (</a:t>
            </a:r>
            <a:r>
              <a:rPr lang="en-US" sz="2000" dirty="0" err="1" smtClean="0">
                <a:latin typeface="Times New Roman" pitchFamily="18" charset="0"/>
                <a:cs typeface="Times New Roman" pitchFamily="18" charset="0"/>
              </a:rPr>
              <a:t>eAG</a:t>
            </a:r>
            <a:r>
              <a:rPr lang="en-US" sz="2000" dirty="0" smtClean="0">
                <a:latin typeface="Times New Roman" pitchFamily="18" charset="0"/>
                <a:cs typeface="Times New Roman" pitchFamily="18" charset="0"/>
              </a:rPr>
              <a:t>) numbers, which may be more meaningful to patients. The formula is 28.7 _ HbA1c – 46.7 = </a:t>
            </a:r>
            <a:r>
              <a:rPr lang="en-US" sz="2000" dirty="0" err="1" smtClean="0">
                <a:latin typeface="Times New Roman" pitchFamily="18" charset="0"/>
                <a:cs typeface="Times New Roman" pitchFamily="18" charset="0"/>
              </a:rPr>
              <a:t>eAG</a:t>
            </a:r>
            <a:r>
              <a:rPr lang="en-US" sz="2000" dirty="0" smtClean="0">
                <a:latin typeface="Times New Roman" pitchFamily="18" charset="0"/>
                <a:cs typeface="Times New Roman" pitchFamily="18" charset="0"/>
              </a:rPr>
              <a:t> Here is an example for a patient whose HbA1c is 8.6:28.7 _ 8.6 – 46.7 = 200.12, which can be rounded to 200 mg/</a:t>
            </a:r>
            <a:r>
              <a:rPr lang="en-US" sz="2000" dirty="0" err="1" smtClean="0">
                <a:latin typeface="Times New Roman" pitchFamily="18" charset="0"/>
                <a:cs typeface="Times New Roman" pitchFamily="18" charset="0"/>
              </a:rPr>
              <a:t>dL</a:t>
            </a:r>
            <a:endParaRPr lang="en-US" sz="2000" dirty="0" smtClean="0">
              <a:latin typeface="Times New Roman" pitchFamily="18" charset="0"/>
              <a:cs typeface="Times New Roman" pitchFamily="18" charset="0"/>
            </a:endParaRPr>
          </a:p>
          <a:p>
            <a:pPr marL="0" algn="l" rtl="0">
              <a:spcBef>
                <a:spcPts val="0"/>
              </a:spcBef>
              <a:buNone/>
            </a:pPr>
            <a:endParaRPr lang="en-US" sz="2000" dirty="0" smtClean="0">
              <a:latin typeface="Times New Roman" pitchFamily="18" charset="0"/>
              <a:cs typeface="Times New Roman" pitchFamily="18" charset="0"/>
            </a:endParaRPr>
          </a:p>
          <a:p>
            <a:pPr marL="0" algn="l" rtl="0">
              <a:spcBef>
                <a:spcPts val="0"/>
              </a:spcBef>
              <a:buNone/>
            </a:pPr>
            <a:endParaRPr lang="en-US" sz="2000" dirty="0" smtClean="0">
              <a:latin typeface="Times New Roman" pitchFamily="18" charset="0"/>
              <a:cs typeface="Times New Roman" pitchFamily="18" charset="0"/>
            </a:endParaRPr>
          </a:p>
          <a:p>
            <a:pPr marL="0" algn="ctr" rtl="0">
              <a:spcBef>
                <a:spcPts val="0"/>
              </a:spcBef>
              <a:buNone/>
            </a:pPr>
            <a:r>
              <a:rPr lang="en-US" sz="2200" b="1" i="1" dirty="0" smtClean="0">
                <a:solidFill>
                  <a:srgbClr val="7030A0"/>
                </a:solidFill>
                <a:latin typeface="Times New Roman" pitchFamily="18" charset="0"/>
                <a:cs typeface="Times New Roman" pitchFamily="18" charset="0"/>
              </a:rPr>
              <a:t>6. Additional Tests</a:t>
            </a:r>
          </a:p>
          <a:p>
            <a:pPr marL="0" algn="ctr" rtl="0">
              <a:spcBef>
                <a:spcPts val="0"/>
              </a:spcBef>
              <a:buNone/>
            </a:pPr>
            <a:endParaRPr lang="en-US" sz="2000" dirty="0" smtClean="0">
              <a:solidFill>
                <a:srgbClr val="7030A0"/>
              </a:solidFill>
              <a:latin typeface="Times New Roman" pitchFamily="18" charset="0"/>
              <a:cs typeface="Times New Roman" pitchFamily="18" charset="0"/>
            </a:endParaRPr>
          </a:p>
          <a:p>
            <a:pPr marL="0" algn="l" rtl="0">
              <a:spcBef>
                <a:spcPts val="0"/>
              </a:spcBef>
              <a:buNone/>
            </a:pPr>
            <a:r>
              <a:rPr lang="en-US" sz="2000" dirty="0" smtClean="0">
                <a:latin typeface="Times New Roman" pitchFamily="18" charset="0"/>
                <a:cs typeface="Times New Roman" pitchFamily="18" charset="0"/>
              </a:rPr>
              <a:t>   Because diabetes affects so many body systems, additional tests recommended for baseline data include:</a:t>
            </a:r>
          </a:p>
          <a:p>
            <a:pPr marL="0" algn="ctr" rtl="0">
              <a:spcBef>
                <a:spcPts val="0"/>
              </a:spcBef>
              <a:buNone/>
            </a:pPr>
            <a:r>
              <a:rPr lang="en-US" sz="2000" dirty="0" smtClean="0">
                <a:latin typeface="Times New Roman" pitchFamily="18" charset="0"/>
                <a:cs typeface="Times New Roman" pitchFamily="18" charset="0"/>
              </a:rPr>
              <a:t>1. Lipid profile                                                    2.  Serum </a:t>
            </a:r>
            <a:r>
              <a:rPr lang="en-US" sz="2000" dirty="0" err="1" smtClean="0">
                <a:latin typeface="Times New Roman" pitchFamily="18" charset="0"/>
                <a:cs typeface="Times New Roman" pitchFamily="18" charset="0"/>
              </a:rPr>
              <a:t>creatinine</a:t>
            </a:r>
            <a:endParaRPr lang="en-US" sz="2000" dirty="0" smtClean="0">
              <a:latin typeface="Times New Roman" pitchFamily="18" charset="0"/>
              <a:cs typeface="Times New Roman" pitchFamily="18" charset="0"/>
            </a:endParaRPr>
          </a:p>
          <a:p>
            <a:pPr marL="0" algn="ctr" rtl="0">
              <a:spcBef>
                <a:spcPts val="0"/>
              </a:spcBef>
              <a:buNone/>
            </a:pPr>
            <a:r>
              <a:rPr lang="en-US" sz="2000" dirty="0" smtClean="0">
                <a:latin typeface="Times New Roman" pitchFamily="18" charset="0"/>
                <a:cs typeface="Times New Roman" pitchFamily="18" charset="0"/>
              </a:rPr>
              <a:t> 3.Urine </a:t>
            </a:r>
            <a:r>
              <a:rPr lang="en-US" sz="2000" dirty="0" err="1" smtClean="0">
                <a:latin typeface="Times New Roman" pitchFamily="18" charset="0"/>
                <a:cs typeface="Times New Roman" pitchFamily="18" charset="0"/>
              </a:rPr>
              <a:t>microalbumin</a:t>
            </a:r>
            <a:r>
              <a:rPr lang="en-US" sz="2000" dirty="0" smtClean="0">
                <a:latin typeface="Times New Roman" pitchFamily="18" charset="0"/>
                <a:cs typeface="Times New Roman" pitchFamily="18" charset="0"/>
              </a:rPr>
              <a:t> levels to monitor kidney function</a:t>
            </a:r>
          </a:p>
          <a:p>
            <a:pPr marL="0" algn="ctr" rtl="0">
              <a:spcBef>
                <a:spcPts val="0"/>
              </a:spcBef>
              <a:buNone/>
            </a:pPr>
            <a:r>
              <a:rPr lang="en-US" sz="2000" dirty="0" smtClean="0">
                <a:latin typeface="Times New Roman" pitchFamily="18" charset="0"/>
                <a:cs typeface="Times New Roman" pitchFamily="18" charset="0"/>
              </a:rPr>
              <a:t> 4.Urinalysis, and electrocardiogram.</a:t>
            </a: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marL="0" algn="l">
              <a:spcBef>
                <a:spcPts val="0"/>
              </a:spcBef>
              <a:buNone/>
            </a:pPr>
            <a:endParaRPr lang="en-US" sz="2000" dirty="0">
              <a:latin typeface="Times New Roman" pitchFamily="18" charset="0"/>
              <a:cs typeface="Times New Roman"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57200"/>
            <a:ext cx="8610600" cy="5867400"/>
          </a:xfrm>
        </p:spPr>
        <p:txBody>
          <a:bodyPr>
            <a:normAutofit lnSpcReduction="10000"/>
          </a:bodyPr>
          <a:lstStyle/>
          <a:p>
            <a:pPr algn="ctr" rtl="0">
              <a:buNone/>
            </a:pPr>
            <a:r>
              <a:rPr lang="en-US" b="1" i="1" dirty="0" smtClean="0">
                <a:solidFill>
                  <a:srgbClr val="7030A0"/>
                </a:solidFill>
                <a:latin typeface="Times New Roman" pitchFamily="18" charset="0"/>
                <a:cs typeface="Times New Roman" pitchFamily="18" charset="0"/>
              </a:rPr>
              <a:t>Prevention</a:t>
            </a:r>
          </a:p>
          <a:p>
            <a:pPr algn="just" rtl="0"/>
            <a:r>
              <a:rPr lang="en-US" sz="2400" dirty="0" smtClean="0">
                <a:latin typeface="Times New Roman" pitchFamily="18" charset="0"/>
                <a:cs typeface="Times New Roman" pitchFamily="18" charset="0"/>
              </a:rPr>
              <a:t>Although there is currently no known way to prevent type 1 diabetes, there are ways to prevent type 2 diabetes, it can prevent or delay the onset of diabetes with weight loss and regular exercise. </a:t>
            </a:r>
          </a:p>
          <a:p>
            <a:pPr algn="just" rtl="0"/>
            <a:r>
              <a:rPr lang="en-US" sz="2400" dirty="0" smtClean="0">
                <a:latin typeface="Times New Roman" pitchFamily="18" charset="0"/>
                <a:cs typeface="Times New Roman" pitchFamily="18" charset="0"/>
              </a:rPr>
              <a:t>Losing as little as 5% to 10% of body weight through a half hour of exercise 5 days a week, and reducing fat and calories can reduce the risk of diabetes .</a:t>
            </a:r>
          </a:p>
          <a:p>
            <a:pPr algn="l" rtl="0">
              <a:buFont typeface="Wingdings" pitchFamily="2" charset="2"/>
              <a:buChar char="q"/>
            </a:pPr>
            <a:r>
              <a:rPr lang="en-US" b="1" i="1" dirty="0" smtClean="0">
                <a:solidFill>
                  <a:srgbClr val="7030A0"/>
                </a:solidFill>
                <a:latin typeface="Times New Roman" pitchFamily="18" charset="0"/>
                <a:cs typeface="Times New Roman" pitchFamily="18" charset="0"/>
              </a:rPr>
              <a:t>Therapeutic Measures</a:t>
            </a:r>
          </a:p>
          <a:p>
            <a:pPr marL="0" algn="just" rtl="0">
              <a:spcBef>
                <a:spcPts val="0"/>
              </a:spcBef>
              <a:buNone/>
            </a:pPr>
            <a:r>
              <a:rPr lang="en-US" sz="2200" dirty="0" smtClean="0">
                <a:latin typeface="Times New Roman" pitchFamily="18" charset="0"/>
                <a:cs typeface="Times New Roman" pitchFamily="18" charset="0"/>
              </a:rPr>
              <a:t>1. The only cure for diabetes is a pancreas (or islet cell) transplant. However, diabetes can be controlled. </a:t>
            </a:r>
          </a:p>
          <a:p>
            <a:pPr algn="l" rtl="0">
              <a:buNone/>
            </a:pPr>
            <a:r>
              <a:rPr lang="en-US" sz="2200" dirty="0" smtClean="0">
                <a:latin typeface="Times New Roman" pitchFamily="18" charset="0"/>
                <a:cs typeface="Times New Roman" pitchFamily="18" charset="0"/>
              </a:rPr>
              <a:t>2. Treatment begins with diet and exercise. </a:t>
            </a:r>
          </a:p>
          <a:p>
            <a:pPr marL="0" algn="just" rtl="0">
              <a:spcBef>
                <a:spcPts val="0"/>
              </a:spcBef>
              <a:buNone/>
            </a:pPr>
            <a:r>
              <a:rPr lang="en-US" sz="2200" dirty="0" smtClean="0">
                <a:latin typeface="Times New Roman" pitchFamily="18" charset="0"/>
                <a:cs typeface="Times New Roman" pitchFamily="18" charset="0"/>
              </a:rPr>
              <a:t>3. Insulin is added in patients with type 1 diabetes and insulin or oral hypoglycemic medication as needed in those with type 2 diabetes.</a:t>
            </a:r>
          </a:p>
          <a:p>
            <a:pPr marL="0" algn="just" rtl="0">
              <a:spcBef>
                <a:spcPts val="0"/>
              </a:spcBef>
              <a:buNone/>
            </a:pPr>
            <a:r>
              <a:rPr lang="en-US" sz="2200" dirty="0" smtClean="0">
                <a:latin typeface="Times New Roman" pitchFamily="18" charset="0"/>
                <a:cs typeface="Times New Roman" pitchFamily="18" charset="0"/>
              </a:rPr>
              <a:t>4. Blood glucose monitoring and education are also important to good diabetes control. To monitor the effectiveness of treatment, patients should have regular health care follow-up </a:t>
            </a:r>
            <a:r>
              <a:rPr lang="en-US" sz="2400" dirty="0" smtClean="0">
                <a:latin typeface="Times New Roman" pitchFamily="18" charset="0"/>
                <a:cs typeface="Times New Roman" pitchFamily="18" charset="0"/>
              </a:rPr>
              <a:t>visits. </a:t>
            </a:r>
          </a:p>
          <a:p>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609600"/>
            <a:ext cx="8610600" cy="5715000"/>
          </a:xfrm>
        </p:spPr>
        <p:txBody>
          <a:bodyPr>
            <a:normAutofit/>
          </a:bodyPr>
          <a:lstStyle/>
          <a:p>
            <a:pPr algn="ctr" rtl="0">
              <a:buNone/>
            </a:pPr>
            <a:r>
              <a:rPr lang="en-US" b="1" i="1" dirty="0" smtClean="0">
                <a:solidFill>
                  <a:srgbClr val="FF0000"/>
                </a:solidFill>
              </a:rPr>
              <a:t>Goals </a:t>
            </a:r>
            <a:r>
              <a:rPr lang="en-US" sz="2400" b="1" i="1" dirty="0" smtClean="0">
                <a:solidFill>
                  <a:srgbClr val="FF0000"/>
                </a:solidFill>
                <a:latin typeface="Times New Roman" pitchFamily="18" charset="0"/>
                <a:cs typeface="Times New Roman" pitchFamily="18" charset="0"/>
              </a:rPr>
              <a:t>of Treatment</a:t>
            </a:r>
          </a:p>
          <a:p>
            <a:pPr algn="ctr" rtl="0">
              <a:buNone/>
            </a:pPr>
            <a:endParaRPr lang="en-US" sz="2400" dirty="0" smtClean="0">
              <a:solidFill>
                <a:srgbClr val="FF0000"/>
              </a:solidFill>
              <a:latin typeface="Times New Roman" pitchFamily="18" charset="0"/>
              <a:cs typeface="Times New Roman" pitchFamily="18" charset="0"/>
            </a:endParaRPr>
          </a:p>
          <a:p>
            <a:pPr marL="0" algn="just" rtl="0">
              <a:spcBef>
                <a:spcPts val="0"/>
              </a:spcBef>
            </a:pPr>
            <a:r>
              <a:rPr lang="en-US" sz="2200" dirty="0" smtClean="0">
                <a:latin typeface="Times New Roman" pitchFamily="18" charset="0"/>
                <a:cs typeface="Times New Roman" pitchFamily="18" charset="0"/>
              </a:rPr>
              <a:t>The American diabetes association(ADA) recommends that patients maintain a </a:t>
            </a:r>
            <a:r>
              <a:rPr lang="en-US" sz="2200" b="1" dirty="0" err="1" smtClean="0">
                <a:latin typeface="Times New Roman" pitchFamily="18" charset="0"/>
                <a:cs typeface="Times New Roman" pitchFamily="18" charset="0"/>
              </a:rPr>
              <a:t>preprandial</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a:t>
            </a:r>
            <a:r>
              <a:rPr lang="en-US" sz="2200" dirty="0" err="1" smtClean="0">
                <a:latin typeface="Times New Roman" pitchFamily="18" charset="0"/>
                <a:cs typeface="Times New Roman" pitchFamily="18" charset="0"/>
              </a:rPr>
              <a:t>premeal</a:t>
            </a:r>
            <a:r>
              <a:rPr lang="en-US" sz="2200" dirty="0" smtClean="0">
                <a:latin typeface="Times New Roman" pitchFamily="18" charset="0"/>
                <a:cs typeface="Times New Roman" pitchFamily="18" charset="0"/>
              </a:rPr>
              <a:t>) plasma glucose level of 70 to 130 mg/</a:t>
            </a:r>
            <a:r>
              <a:rPr lang="en-US" sz="2200" dirty="0" err="1" smtClean="0">
                <a:latin typeface="Times New Roman" pitchFamily="18" charset="0"/>
                <a:cs typeface="Times New Roman" pitchFamily="18" charset="0"/>
              </a:rPr>
              <a:t>dL</a:t>
            </a:r>
            <a:r>
              <a:rPr lang="en-US" sz="2200" dirty="0" smtClean="0">
                <a:latin typeface="Times New Roman" pitchFamily="18" charset="0"/>
                <a:cs typeface="Times New Roman" pitchFamily="18" charset="0"/>
              </a:rPr>
              <a:t>,</a:t>
            </a:r>
          </a:p>
          <a:p>
            <a:pPr marL="0" algn="just" rtl="0">
              <a:spcBef>
                <a:spcPts val="0"/>
              </a:spcBef>
            </a:pPr>
            <a:r>
              <a:rPr lang="en-US" sz="2200" dirty="0" smtClean="0">
                <a:latin typeface="Times New Roman" pitchFamily="18" charset="0"/>
                <a:cs typeface="Times New Roman" pitchFamily="18" charset="0"/>
              </a:rPr>
              <a:t> Peak </a:t>
            </a:r>
            <a:r>
              <a:rPr lang="en-US" sz="2200" b="1" dirty="0" smtClean="0">
                <a:latin typeface="Times New Roman" pitchFamily="18" charset="0"/>
                <a:cs typeface="Times New Roman" pitchFamily="18" charset="0"/>
              </a:rPr>
              <a:t>postprandial </a:t>
            </a:r>
            <a:r>
              <a:rPr lang="en-US" sz="2200" dirty="0" smtClean="0">
                <a:latin typeface="Times New Roman" pitchFamily="18" charset="0"/>
                <a:cs typeface="Times New Roman" pitchFamily="18" charset="0"/>
              </a:rPr>
              <a:t>glucose less than 180 mg/</a:t>
            </a:r>
            <a:r>
              <a:rPr lang="en-US" sz="2200" dirty="0" err="1" smtClean="0">
                <a:latin typeface="Times New Roman" pitchFamily="18" charset="0"/>
                <a:cs typeface="Times New Roman" pitchFamily="18" charset="0"/>
              </a:rPr>
              <a:t>dL</a:t>
            </a:r>
            <a:r>
              <a:rPr lang="en-US" sz="2200" dirty="0" smtClean="0">
                <a:latin typeface="Times New Roman" pitchFamily="18" charset="0"/>
                <a:cs typeface="Times New Roman" pitchFamily="18" charset="0"/>
              </a:rPr>
              <a:t>, and </a:t>
            </a:r>
            <a:r>
              <a:rPr lang="en-US" sz="2200" dirty="0" err="1" smtClean="0">
                <a:latin typeface="Times New Roman" pitchFamily="18" charset="0"/>
                <a:cs typeface="Times New Roman" pitchFamily="18" charset="0"/>
              </a:rPr>
              <a:t>glycohemoglobin</a:t>
            </a:r>
            <a:r>
              <a:rPr lang="en-US" sz="2200" dirty="0" smtClean="0">
                <a:latin typeface="Times New Roman" pitchFamily="18" charset="0"/>
                <a:cs typeface="Times New Roman" pitchFamily="18" charset="0"/>
              </a:rPr>
              <a:t> level of less than 7% to prevent or delay complications of diabetes. </a:t>
            </a:r>
          </a:p>
          <a:p>
            <a:pPr marL="0" algn="just" rtl="0">
              <a:spcBef>
                <a:spcPts val="0"/>
              </a:spcBef>
            </a:pPr>
            <a:endParaRPr lang="en-US" sz="2200" dirty="0" smtClean="0">
              <a:latin typeface="Times New Roman" pitchFamily="18" charset="0"/>
              <a:cs typeface="Times New Roman" pitchFamily="18" charset="0"/>
            </a:endParaRPr>
          </a:p>
          <a:p>
            <a:pPr marL="0" algn="just" rtl="0">
              <a:spcBef>
                <a:spcPts val="0"/>
              </a:spcBef>
            </a:pPr>
            <a:r>
              <a:rPr lang="en-US" sz="2200" dirty="0" smtClean="0">
                <a:latin typeface="Times New Roman" pitchFamily="18" charset="0"/>
                <a:cs typeface="Times New Roman" pitchFamily="18" charset="0"/>
              </a:rPr>
              <a:t>Because of the risk for cardiovascular disease, they also recommend maintaining blood pressure of less than 130/80 mm Hg . </a:t>
            </a:r>
          </a:p>
          <a:p>
            <a:pPr marL="0" algn="just" rtl="0">
              <a:spcBef>
                <a:spcPts val="0"/>
              </a:spcBef>
            </a:pPr>
            <a:endParaRPr lang="en-US" sz="2200" dirty="0" smtClean="0">
              <a:latin typeface="Times New Roman" pitchFamily="18" charset="0"/>
              <a:cs typeface="Times New Roman" pitchFamily="18" charset="0"/>
            </a:endParaRPr>
          </a:p>
          <a:p>
            <a:pPr marL="0" algn="just" rtl="0">
              <a:spcBef>
                <a:spcPts val="0"/>
              </a:spcBef>
            </a:pPr>
            <a:r>
              <a:rPr lang="en-US" sz="2200" dirty="0" smtClean="0">
                <a:latin typeface="Times New Roman" pitchFamily="18" charset="0"/>
                <a:cs typeface="Times New Roman" pitchFamily="18" charset="0"/>
              </a:rPr>
              <a:t>All goals may be</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adjusted in individual circumstances. For example, the patient who is unable to feel symptoms of </a:t>
            </a:r>
            <a:r>
              <a:rPr lang="en-US" sz="2200" b="1" dirty="0" smtClean="0">
                <a:latin typeface="Times New Roman" pitchFamily="18" charset="0"/>
                <a:cs typeface="Times New Roman" pitchFamily="18" charset="0"/>
              </a:rPr>
              <a:t>hypoglycemia </a:t>
            </a:r>
            <a:r>
              <a:rPr lang="en-US" sz="2200" dirty="0" smtClean="0">
                <a:latin typeface="Times New Roman" pitchFamily="18" charset="0"/>
                <a:cs typeface="Times New Roman" pitchFamily="18" charset="0"/>
              </a:rPr>
              <a:t>(low blood glucose) might have a higher </a:t>
            </a:r>
            <a:r>
              <a:rPr lang="en-US" sz="2200" dirty="0" err="1" smtClean="0">
                <a:latin typeface="Times New Roman" pitchFamily="18" charset="0"/>
                <a:cs typeface="Times New Roman" pitchFamily="18" charset="0"/>
              </a:rPr>
              <a:t>preprandial</a:t>
            </a:r>
            <a:r>
              <a:rPr lang="en-US" sz="2200" dirty="0" smtClean="0">
                <a:latin typeface="Times New Roman" pitchFamily="18" charset="0"/>
                <a:cs typeface="Times New Roman" pitchFamily="18" charset="0"/>
              </a:rPr>
              <a:t> glucose goal to prevent undetected hypoglycemic </a:t>
            </a:r>
            <a:r>
              <a:rPr lang="en-US" sz="2200" dirty="0" smtClean="0"/>
              <a:t>episodes.</a:t>
            </a:r>
            <a:r>
              <a:rPr lang="en-US" sz="2200" b="1" i="1" dirty="0" smtClean="0"/>
              <a:t> </a:t>
            </a:r>
            <a:endParaRPr lang="en-US" sz="2200" dirty="0" smtClean="0"/>
          </a:p>
          <a:p>
            <a:pPr algn="l" rtl="0"/>
            <a:endParaRPr lang="en-US" sz="2200" dirty="0" smtClean="0">
              <a:latin typeface="Times New Roman" pitchFamily="18" charset="0"/>
              <a:cs typeface="Times New Roman" pitchFamily="18" charset="0"/>
            </a:endParaRPr>
          </a:p>
          <a:p>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81000"/>
            <a:ext cx="8763000" cy="5943600"/>
          </a:xfrm>
        </p:spPr>
        <p:txBody>
          <a:bodyPr>
            <a:noAutofit/>
          </a:bodyPr>
          <a:lstStyle/>
          <a:p>
            <a:pPr algn="ctr" rtl="0">
              <a:buNone/>
            </a:pPr>
            <a:endParaRPr lang="en-US" sz="2200" b="1" i="1" dirty="0" smtClean="0">
              <a:solidFill>
                <a:srgbClr val="FF0000"/>
              </a:solidFill>
              <a:latin typeface="Times New Roman" pitchFamily="18" charset="0"/>
              <a:cs typeface="Times New Roman" pitchFamily="18" charset="0"/>
            </a:endParaRPr>
          </a:p>
          <a:p>
            <a:pPr algn="ctr" rtl="0">
              <a:buNone/>
            </a:pPr>
            <a:r>
              <a:rPr lang="en-US" sz="2200" b="1" i="1" dirty="0" smtClean="0">
                <a:solidFill>
                  <a:srgbClr val="FF0000"/>
                </a:solidFill>
                <a:latin typeface="Times New Roman" pitchFamily="18" charset="0"/>
                <a:cs typeface="Times New Roman" pitchFamily="18" charset="0"/>
              </a:rPr>
              <a:t>Medical Nutrition Therapy</a:t>
            </a:r>
            <a:endParaRPr lang="en-US" sz="2200" dirty="0" smtClean="0">
              <a:solidFill>
                <a:srgbClr val="FF0000"/>
              </a:solidFill>
              <a:latin typeface="Times New Roman" pitchFamily="18" charset="0"/>
              <a:cs typeface="Times New Roman" pitchFamily="18" charset="0"/>
            </a:endParaRPr>
          </a:p>
          <a:p>
            <a:pPr marL="0" algn="just" rtl="0">
              <a:spcBef>
                <a:spcPts val="0"/>
              </a:spcBef>
            </a:pPr>
            <a:r>
              <a:rPr lang="en-US" sz="2200" dirty="0" smtClean="0">
                <a:latin typeface="Times New Roman" pitchFamily="18" charset="0"/>
                <a:cs typeface="Times New Roman" pitchFamily="18" charset="0"/>
              </a:rPr>
              <a:t>The goal of medical nutrition therapy (MNT) is to achieve and maintain blood glucose and lipid levels as near to normal as possible to prevent long-term complications. </a:t>
            </a:r>
          </a:p>
          <a:p>
            <a:pPr marL="0" algn="just" rtl="0">
              <a:spcBef>
                <a:spcPts val="0"/>
              </a:spcBef>
            </a:pPr>
            <a:endParaRPr lang="en-US" sz="2200" dirty="0" smtClean="0">
              <a:latin typeface="Times New Roman" pitchFamily="18" charset="0"/>
              <a:cs typeface="Times New Roman" pitchFamily="18" charset="0"/>
            </a:endParaRPr>
          </a:p>
          <a:p>
            <a:pPr marL="0" algn="just" rtl="0">
              <a:spcBef>
                <a:spcPts val="0"/>
              </a:spcBef>
              <a:buNone/>
            </a:pPr>
            <a:r>
              <a:rPr lang="en-US" sz="2200" dirty="0" smtClean="0">
                <a:latin typeface="Times New Roman" pitchFamily="18" charset="0"/>
                <a:cs typeface="Times New Roman" pitchFamily="18" charset="0"/>
              </a:rPr>
              <a:t>1. For some, especially those with type 2 diabetes, weight loss and cholesterol and blood pressure control may be additional goals of nutrition therapy.</a:t>
            </a:r>
          </a:p>
          <a:p>
            <a:pPr marL="0" algn="just" rtl="0">
              <a:spcBef>
                <a:spcPts val="0"/>
              </a:spcBef>
            </a:pPr>
            <a:endParaRPr lang="en-US" sz="2200" dirty="0" smtClean="0">
              <a:latin typeface="Times New Roman" pitchFamily="18" charset="0"/>
              <a:cs typeface="Times New Roman" pitchFamily="18" charset="0"/>
            </a:endParaRPr>
          </a:p>
          <a:p>
            <a:pPr marL="0" algn="just" rtl="0">
              <a:spcBef>
                <a:spcPts val="0"/>
              </a:spcBef>
              <a:buNone/>
            </a:pPr>
            <a:r>
              <a:rPr lang="en-US" sz="2200" dirty="0" smtClean="0">
                <a:latin typeface="Times New Roman" pitchFamily="18" charset="0"/>
                <a:cs typeface="Times New Roman" pitchFamily="18" charset="0"/>
              </a:rPr>
              <a:t>2. Because the patient with DM has a limited amount of insulin, either </a:t>
            </a:r>
            <a:r>
              <a:rPr lang="en-US" sz="2200" b="1" dirty="0" smtClean="0">
                <a:latin typeface="Times New Roman" pitchFamily="18" charset="0"/>
                <a:cs typeface="Times New Roman" pitchFamily="18" charset="0"/>
              </a:rPr>
              <a:t>endogenous </a:t>
            </a:r>
            <a:r>
              <a:rPr lang="en-US" sz="2200" dirty="0" smtClean="0">
                <a:latin typeface="Times New Roman" pitchFamily="18" charset="0"/>
                <a:cs typeface="Times New Roman" pitchFamily="18" charset="0"/>
              </a:rPr>
              <a:t>(from within the body) </a:t>
            </a:r>
            <a:r>
              <a:rPr lang="en-US" sz="2200" b="1" dirty="0" smtClean="0">
                <a:latin typeface="Times New Roman" pitchFamily="18" charset="0"/>
                <a:cs typeface="Times New Roman" pitchFamily="18" charset="0"/>
              </a:rPr>
              <a:t>or injected</a:t>
            </a:r>
            <a:r>
              <a:rPr lang="en-US" sz="2200" dirty="0" smtClean="0">
                <a:latin typeface="Times New Roman" pitchFamily="18" charset="0"/>
                <a:cs typeface="Times New Roman" pitchFamily="18" charset="0"/>
              </a:rPr>
              <a:t>, it is important to eat an amount of food that will not exceed the insulin’s ability to carry it into the cells. This requires a meal plan that includes consistent amounts of carbohydrates, proteins, and fats each day. Because carbohydrates contribute most to the blood glucose level, it is most important that the amount of carbohydrates consumed is consistent from one day to the next. </a:t>
            </a:r>
          </a:p>
          <a:p>
            <a:pPr marL="0" algn="just" rtl="0">
              <a:spcBef>
                <a:spcPts val="0"/>
              </a:spcBef>
              <a:buNone/>
            </a:pPr>
            <a:r>
              <a:rPr lang="en-US" sz="2200" dirty="0" smtClean="0">
                <a:latin typeface="Times New Roman" pitchFamily="18" charset="0"/>
                <a:cs typeface="Times New Roman" pitchFamily="18" charset="0"/>
              </a:rPr>
              <a:t> </a:t>
            </a:r>
          </a:p>
          <a:p>
            <a:pPr marL="0" algn="just" rtl="0">
              <a:spcBef>
                <a:spcPts val="0"/>
              </a:spcBef>
            </a:pPr>
            <a:endParaRPr lang="en-US" sz="2200" dirty="0" smtClean="0">
              <a:latin typeface="Times New Roman" pitchFamily="18" charset="0"/>
              <a:cs typeface="Times New Roman" pitchFamily="18" charset="0"/>
            </a:endParaRPr>
          </a:p>
          <a:p>
            <a:pPr marL="0" algn="just" rtl="0">
              <a:spcBef>
                <a:spcPts val="0"/>
              </a:spcBef>
            </a:pPr>
            <a:endParaRPr lang="en-US" sz="2200" dirty="0" smtClean="0">
              <a:latin typeface="Times New Roman" pitchFamily="18" charset="0"/>
              <a:cs typeface="Times New Roman"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8610600" cy="5943600"/>
          </a:xfrm>
        </p:spPr>
        <p:txBody>
          <a:bodyPr>
            <a:normAutofit fontScale="70000" lnSpcReduction="20000"/>
          </a:bodyPr>
          <a:lstStyle/>
          <a:p>
            <a:pPr marL="0" algn="just" rtl="0">
              <a:spcBef>
                <a:spcPts val="0"/>
              </a:spcBef>
              <a:buNone/>
            </a:pPr>
            <a:r>
              <a:rPr lang="en-US" dirty="0" smtClean="0">
                <a:latin typeface="Times New Roman" pitchFamily="18" charset="0"/>
                <a:cs typeface="Times New Roman" pitchFamily="18" charset="0"/>
              </a:rPr>
              <a:t>3. Eats a small amount of carbohydrate one day and a large amount the next, the blood glucose will  fluctuate, leading to complications.</a:t>
            </a:r>
          </a:p>
          <a:p>
            <a:pPr marL="0" algn="just" rtl="0">
              <a:spcBef>
                <a:spcPts val="0"/>
              </a:spcBef>
              <a:buNone/>
            </a:pPr>
            <a:endParaRPr lang="en-US" dirty="0" smtClean="0">
              <a:latin typeface="Times New Roman" pitchFamily="18" charset="0"/>
              <a:cs typeface="Times New Roman" pitchFamily="18" charset="0"/>
            </a:endParaRPr>
          </a:p>
          <a:p>
            <a:pPr marL="0" algn="just" rtl="0">
              <a:spcBef>
                <a:spcPts val="0"/>
              </a:spcBef>
              <a:buNone/>
            </a:pPr>
            <a:r>
              <a:rPr lang="en-US" dirty="0" smtClean="0">
                <a:latin typeface="Times New Roman" pitchFamily="18" charset="0"/>
                <a:cs typeface="Times New Roman" pitchFamily="18" charset="0"/>
              </a:rPr>
              <a:t>4. It is possible to relax nutrition restrictions somewhat if the patient is willing to test blood glucose frequently at home and adjust treatment accordingly. This requires in-depth instruction by a diabetes educator. The ADA recommends a complete assessment by a specially trained dietitian and an individualized nutrition therapy plan and teaching.</a:t>
            </a:r>
          </a:p>
          <a:p>
            <a:pPr marL="0" algn="just" rtl="0">
              <a:spcBef>
                <a:spcPts val="0"/>
              </a:spcBef>
              <a:buNone/>
            </a:pPr>
            <a:endParaRPr lang="en-US" dirty="0" smtClean="0">
              <a:latin typeface="Times New Roman" pitchFamily="18" charset="0"/>
              <a:cs typeface="Times New Roman" pitchFamily="18" charset="0"/>
            </a:endParaRPr>
          </a:p>
          <a:p>
            <a:pPr marL="0" algn="just" rtl="0">
              <a:spcBef>
                <a:spcPts val="0"/>
              </a:spcBef>
              <a:buNone/>
            </a:pPr>
            <a:r>
              <a:rPr lang="en-US" dirty="0" smtClean="0">
                <a:latin typeface="Times New Roman" pitchFamily="18" charset="0"/>
                <a:cs typeface="Times New Roman" pitchFamily="18" charset="0"/>
              </a:rPr>
              <a:t>5. Various meal plans are available, Because diabetes increases the risk of high serum cholesterol and triglycerides, all plans limit fat intake.</a:t>
            </a:r>
          </a:p>
          <a:p>
            <a:pPr marL="0" algn="just" rtl="0">
              <a:spcBef>
                <a:spcPts val="0"/>
              </a:spcBef>
              <a:buNone/>
            </a:pPr>
            <a:endParaRPr lang="en-US" dirty="0" smtClean="0">
              <a:latin typeface="Times New Roman" pitchFamily="18" charset="0"/>
              <a:cs typeface="Times New Roman" pitchFamily="18" charset="0"/>
            </a:endParaRPr>
          </a:p>
          <a:p>
            <a:pPr marL="0" algn="just" rtl="0">
              <a:spcBef>
                <a:spcPts val="0"/>
              </a:spcBef>
              <a:buNone/>
            </a:pPr>
            <a:r>
              <a:rPr lang="en-US" dirty="0" smtClean="0">
                <a:latin typeface="Times New Roman" pitchFamily="18" charset="0"/>
                <a:cs typeface="Times New Roman" pitchFamily="18" charset="0"/>
              </a:rPr>
              <a:t>6. Patients who use fat replacers (in foods such as </a:t>
            </a:r>
            <a:r>
              <a:rPr lang="en-US" dirty="0" err="1" smtClean="0">
                <a:latin typeface="Times New Roman" pitchFamily="18" charset="0"/>
                <a:cs typeface="Times New Roman" pitchFamily="18" charset="0"/>
              </a:rPr>
              <a:t>fatfree</a:t>
            </a:r>
            <a:r>
              <a:rPr lang="en-US" dirty="0" smtClean="0">
                <a:latin typeface="Times New Roman" pitchFamily="18" charset="0"/>
                <a:cs typeface="Times New Roman" pitchFamily="18" charset="0"/>
              </a:rPr>
              <a:t> baked goods or ice cream) should be aware that they still have food value and calories, so they cannot be considered “free” foods. </a:t>
            </a:r>
          </a:p>
          <a:p>
            <a:pPr marL="0" algn="just" rtl="0">
              <a:spcBef>
                <a:spcPts val="0"/>
              </a:spcBef>
              <a:buNone/>
            </a:pPr>
            <a:endParaRPr lang="en-US" dirty="0" smtClean="0">
              <a:latin typeface="Times New Roman" pitchFamily="18" charset="0"/>
              <a:cs typeface="Times New Roman" pitchFamily="18" charset="0"/>
            </a:endParaRPr>
          </a:p>
          <a:p>
            <a:pPr marL="0" algn="just" rtl="0">
              <a:spcBef>
                <a:spcPts val="0"/>
              </a:spcBef>
              <a:buNone/>
            </a:pPr>
            <a:r>
              <a:rPr lang="en-US" dirty="0" smtClean="0">
                <a:latin typeface="Times New Roman" pitchFamily="18" charset="0"/>
                <a:cs typeface="Times New Roman" pitchFamily="18" charset="0"/>
              </a:rPr>
              <a:t>7. Most plans also encourage the use of complex carbohydrates such as whole grains, pastas, vegetables, and fruits. Simple sugars, which may raise blood glucose more than complex carbohydrates (they have a higher </a:t>
            </a:r>
            <a:r>
              <a:rPr lang="en-US" dirty="0" err="1" smtClean="0">
                <a:latin typeface="Times New Roman" pitchFamily="18" charset="0"/>
                <a:cs typeface="Times New Roman" pitchFamily="18" charset="0"/>
              </a:rPr>
              <a:t>glycemic</a:t>
            </a:r>
            <a:r>
              <a:rPr lang="en-US" dirty="0" smtClean="0">
                <a:latin typeface="Times New Roman" pitchFamily="18" charset="0"/>
                <a:cs typeface="Times New Roman" pitchFamily="18" charset="0"/>
              </a:rPr>
              <a:t> index), are used less but are not prohibited as they were in the past. Sodium intake is limited in individuals with hypertension.</a:t>
            </a:r>
          </a:p>
          <a:p>
            <a:pPr marL="0" algn="just" rtl="0">
              <a:spcBef>
                <a:spcPts val="0"/>
              </a:spcBef>
              <a:buNone/>
            </a:pPr>
            <a:endParaRPr lang="en-US" dirty="0" smtClean="0">
              <a:latin typeface="Times New Roman" pitchFamily="18" charset="0"/>
              <a:cs typeface="Times New Roman" pitchFamily="18" charset="0"/>
            </a:endParaRPr>
          </a:p>
          <a:p>
            <a:pPr marL="0" algn="just" rtl="0">
              <a:spcBef>
                <a:spcPts val="0"/>
              </a:spcBef>
              <a:buNone/>
            </a:pPr>
            <a:r>
              <a:rPr lang="en-US" dirty="0" smtClean="0">
                <a:latin typeface="Times New Roman" pitchFamily="18" charset="0"/>
                <a:cs typeface="Times New Roman" pitchFamily="18" charset="0"/>
              </a:rPr>
              <a:t>8. Protein is limited in patients with any degree of kidney impairment. Any meal plan should be chosen to fit the patient’s lifestyle and food preferences. The success is evaluated by monitoring  glucose levels, HbA1c, lipids, weight, blood pressure, and kidney function.</a:t>
            </a:r>
          </a:p>
          <a:p>
            <a:pPr marL="0" algn="just" rtl="0">
              <a:spcBef>
                <a:spcPts val="0"/>
              </a:spcBef>
              <a:buNone/>
            </a:pPr>
            <a:endParaRPr lang="en-US" dirty="0">
              <a:latin typeface="Times New Roman" pitchFamily="18" charset="0"/>
              <a:cs typeface="Times New Roman"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57200"/>
            <a:ext cx="8458200" cy="5867400"/>
          </a:xfrm>
        </p:spPr>
        <p:txBody>
          <a:bodyPr>
            <a:normAutofit fontScale="92500" lnSpcReduction="10000"/>
          </a:bodyPr>
          <a:lstStyle/>
          <a:p>
            <a:pPr algn="ctr" rtl="0">
              <a:buNone/>
            </a:pPr>
            <a:r>
              <a:rPr lang="en-US" b="1" i="1" dirty="0" smtClean="0">
                <a:solidFill>
                  <a:srgbClr val="7030A0"/>
                </a:solidFill>
                <a:latin typeface="Times New Roman" pitchFamily="18" charset="0"/>
                <a:cs typeface="Times New Roman" pitchFamily="18" charset="0"/>
              </a:rPr>
              <a:t>Exercise</a:t>
            </a:r>
            <a:endParaRPr lang="en-US" dirty="0" smtClean="0">
              <a:solidFill>
                <a:srgbClr val="7030A0"/>
              </a:solidFill>
              <a:latin typeface="Times New Roman" pitchFamily="18" charset="0"/>
              <a:cs typeface="Times New Roman" pitchFamily="18" charset="0"/>
            </a:endParaRPr>
          </a:p>
          <a:p>
            <a:pPr algn="just" rtl="0"/>
            <a:r>
              <a:rPr lang="en-US" dirty="0" smtClean="0">
                <a:latin typeface="Times New Roman" pitchFamily="18" charset="0"/>
                <a:cs typeface="Times New Roman" pitchFamily="18" charset="0"/>
              </a:rPr>
              <a:t>Exercise is an important factor in controlling blood glucose and lipid levels. Exercise lowers blood glucose, both immediately and for approximately 24 to 48 hours after the exercise.</a:t>
            </a:r>
          </a:p>
          <a:p>
            <a:pPr algn="just" rtl="0"/>
            <a:endParaRPr lang="en-US" dirty="0" smtClean="0">
              <a:latin typeface="Times New Roman" pitchFamily="18" charset="0"/>
              <a:cs typeface="Times New Roman" pitchFamily="18" charset="0"/>
            </a:endParaRPr>
          </a:p>
          <a:p>
            <a:pPr algn="just" rtl="0"/>
            <a:r>
              <a:rPr lang="en-US" dirty="0" smtClean="0">
                <a:latin typeface="Times New Roman" pitchFamily="18" charset="0"/>
                <a:cs typeface="Times New Roman" pitchFamily="18" charset="0"/>
              </a:rPr>
              <a:t>Insulin is not needed for glucose to enter exercising muscle cells. Exercise also improves blood lipid levels and circulation, which is important for the person with diabetes, who already has an increased risk of cardiovascular disease. Patients are instructed to exercise on a regular basis, ideally 30 minutes on most days of the week, to keep blood glucose levels stable and promote health.</a:t>
            </a:r>
          </a:p>
          <a:p>
            <a:pPr algn="just" rtl="0"/>
            <a:endParaRPr lang="en-US" dirty="0" smtClean="0">
              <a:latin typeface="Times New Roman" pitchFamily="18" charset="0"/>
              <a:cs typeface="Times New Roman" pitchFamily="18" charset="0"/>
            </a:endParaRPr>
          </a:p>
          <a:p>
            <a:pPr algn="just" rtl="0"/>
            <a:r>
              <a:rPr lang="en-US" dirty="0" smtClean="0">
                <a:latin typeface="Times New Roman" pitchFamily="18" charset="0"/>
                <a:cs typeface="Times New Roman" pitchFamily="18" charset="0"/>
              </a:rPr>
              <a:t>Some patients with complications of diabetes must be careful in their exercise choices. For example, a patient with retinopathy should not do anything that causes straining.</a:t>
            </a:r>
          </a:p>
          <a:p>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458200" cy="6019800"/>
          </a:xfrm>
        </p:spPr>
        <p:txBody>
          <a:bodyPr>
            <a:normAutofit fontScale="92500" lnSpcReduction="10000"/>
          </a:bodyPr>
          <a:lstStyle/>
          <a:p>
            <a:pPr algn="just" rtl="0">
              <a:buNone/>
            </a:pPr>
            <a:r>
              <a:rPr lang="en-US" sz="2000" dirty="0" smtClean="0">
                <a:latin typeface="Times New Roman" pitchFamily="18" charset="0"/>
                <a:cs typeface="Times New Roman" pitchFamily="18" charset="0"/>
              </a:rPr>
              <a:t>8. A patient with neuropathy or foot problems should limit weight-bearing exercise. A physician or exercise physiologist should be consulted for an individualized exercise plan.</a:t>
            </a:r>
          </a:p>
          <a:p>
            <a:pPr algn="just" rtl="0">
              <a:buNone/>
            </a:pPr>
            <a:endParaRPr lang="en-US" sz="2000" dirty="0" smtClean="0">
              <a:latin typeface="Times New Roman" pitchFamily="18" charset="0"/>
              <a:cs typeface="Times New Roman" pitchFamily="18" charset="0"/>
            </a:endParaRPr>
          </a:p>
          <a:p>
            <a:pPr algn="just" rtl="0">
              <a:buNone/>
            </a:pPr>
            <a:r>
              <a:rPr lang="en-US" sz="2000" dirty="0" smtClean="0">
                <a:latin typeface="Times New Roman" pitchFamily="18" charset="0"/>
                <a:cs typeface="Times New Roman" pitchFamily="18" charset="0"/>
              </a:rPr>
              <a:t>9. Persons with diabetes should always carry a quick source of sugar when exercising in case the blood glucose drops too low.</a:t>
            </a:r>
          </a:p>
          <a:p>
            <a:pPr algn="just" rtl="0">
              <a:buNone/>
            </a:pPr>
            <a:r>
              <a:rPr lang="en-US" sz="2000" dirty="0" smtClean="0">
                <a:latin typeface="Times New Roman" pitchFamily="18" charset="0"/>
                <a:cs typeface="Times New Roman" pitchFamily="18" charset="0"/>
              </a:rPr>
              <a:t> </a:t>
            </a:r>
          </a:p>
          <a:p>
            <a:pPr algn="just" rtl="0">
              <a:buNone/>
            </a:pPr>
            <a:r>
              <a:rPr lang="en-US" sz="2000" dirty="0" smtClean="0">
                <a:latin typeface="Times New Roman" pitchFamily="18" charset="0"/>
                <a:cs typeface="Times New Roman" pitchFamily="18" charset="0"/>
              </a:rPr>
              <a:t>10. Individuals on intermediate-acting insulin are taught to avoid exercising at the time of day when their blood glucose is at its lowest point (i.e., when insulin or medication is peaking) and to have a carbohydrate snack before exercising if blood glucose is less than 100 mg/</a:t>
            </a:r>
            <a:r>
              <a:rPr lang="en-US" sz="2000" dirty="0" err="1" smtClean="0">
                <a:latin typeface="Times New Roman" pitchFamily="18" charset="0"/>
                <a:cs typeface="Times New Roman" pitchFamily="18" charset="0"/>
              </a:rPr>
              <a:t>dL</a:t>
            </a:r>
            <a:r>
              <a:rPr lang="en-US" sz="2000" dirty="0" smtClean="0">
                <a:latin typeface="Times New Roman" pitchFamily="18" charset="0"/>
                <a:cs typeface="Times New Roman" pitchFamily="18" charset="0"/>
              </a:rPr>
              <a:t>. </a:t>
            </a:r>
          </a:p>
          <a:p>
            <a:pPr algn="just" rtl="0">
              <a:buNone/>
            </a:pPr>
            <a:endParaRPr lang="en-US" sz="2000" dirty="0" smtClean="0">
              <a:latin typeface="Times New Roman" pitchFamily="18" charset="0"/>
              <a:cs typeface="Times New Roman" pitchFamily="18" charset="0"/>
            </a:endParaRPr>
          </a:p>
          <a:p>
            <a:pPr algn="just" rtl="0">
              <a:buNone/>
            </a:pPr>
            <a:r>
              <a:rPr lang="en-US" sz="2000" dirty="0" smtClean="0">
                <a:latin typeface="Times New Roman" pitchFamily="18" charset="0"/>
                <a:cs typeface="Times New Roman" pitchFamily="18" charset="0"/>
              </a:rPr>
              <a:t>11. Exercising at similar times each day also helps prevent blood glucose fluctuations.</a:t>
            </a:r>
          </a:p>
          <a:p>
            <a:pPr algn="just" rtl="0"/>
            <a:endParaRPr lang="en-US" sz="2000" dirty="0" smtClean="0">
              <a:latin typeface="Times New Roman" pitchFamily="18" charset="0"/>
              <a:cs typeface="Times New Roman" pitchFamily="18" charset="0"/>
            </a:endParaRPr>
          </a:p>
          <a:p>
            <a:pPr algn="just" rtl="0">
              <a:buNone/>
            </a:pPr>
            <a:r>
              <a:rPr lang="en-US" sz="2000" dirty="0" smtClean="0">
                <a:latin typeface="Times New Roman" pitchFamily="18" charset="0"/>
                <a:cs typeface="Times New Roman" pitchFamily="18" charset="0"/>
              </a:rPr>
              <a:t>12. Patients should be cautioned to avoid exercise when their glucose level is higher than 250 mg/</a:t>
            </a:r>
            <a:r>
              <a:rPr lang="en-US" sz="2000" dirty="0" err="1" smtClean="0">
                <a:latin typeface="Times New Roman" pitchFamily="18" charset="0"/>
                <a:cs typeface="Times New Roman" pitchFamily="18" charset="0"/>
              </a:rPr>
              <a:t>dL</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ketones</a:t>
            </a:r>
            <a:r>
              <a:rPr lang="en-US" sz="2000" dirty="0" smtClean="0">
                <a:latin typeface="Times New Roman" pitchFamily="18" charset="0"/>
                <a:cs typeface="Times New Roman" pitchFamily="18" charset="0"/>
              </a:rPr>
              <a:t> are present in the urine or if glucose is more than 300 mg/</a:t>
            </a:r>
            <a:r>
              <a:rPr lang="en-US" sz="2000" dirty="0" err="1" smtClean="0">
                <a:latin typeface="Times New Roman" pitchFamily="18" charset="0"/>
                <a:cs typeface="Times New Roman" pitchFamily="18" charset="0"/>
              </a:rPr>
              <a:t>dL</a:t>
            </a:r>
            <a:r>
              <a:rPr lang="en-US" sz="2000" dirty="0" smtClean="0">
                <a:latin typeface="Times New Roman" pitchFamily="18" charset="0"/>
                <a:cs typeface="Times New Roman" pitchFamily="18" charset="0"/>
              </a:rPr>
              <a:t> without </a:t>
            </a:r>
            <a:r>
              <a:rPr lang="en-US" sz="2000" dirty="0" err="1" smtClean="0">
                <a:latin typeface="Times New Roman" pitchFamily="18" charset="0"/>
                <a:cs typeface="Times New Roman" pitchFamily="18" charset="0"/>
              </a:rPr>
              <a:t>ketones</a:t>
            </a:r>
            <a:r>
              <a:rPr lang="en-US" sz="2000" dirty="0" smtClean="0">
                <a:latin typeface="Times New Roman" pitchFamily="18" charset="0"/>
                <a:cs typeface="Times New Roman" pitchFamily="18" charset="0"/>
              </a:rPr>
              <a:t>. This indicates that insufficient insulin is available and glycogen may be released during exercise, further increasing the serum glucose.</a:t>
            </a:r>
          </a:p>
          <a:p>
            <a:pPr algn="just"/>
            <a:endParaRPr lang="en-US" sz="20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04800"/>
            <a:ext cx="8686800" cy="6019800"/>
          </a:xfrm>
        </p:spPr>
        <p:txBody>
          <a:bodyPr>
            <a:noAutofit/>
          </a:bodyPr>
          <a:lstStyle/>
          <a:p>
            <a:pPr algn="ctr" rtl="0">
              <a:buNone/>
            </a:pPr>
            <a:r>
              <a:rPr lang="en-US" sz="2200" b="1" i="1" dirty="0" smtClean="0">
                <a:solidFill>
                  <a:srgbClr val="7030A0"/>
                </a:solidFill>
                <a:latin typeface="Times New Roman" pitchFamily="18" charset="0"/>
                <a:cs typeface="Times New Roman" pitchFamily="18" charset="0"/>
              </a:rPr>
              <a:t>Medication</a:t>
            </a:r>
            <a:endParaRPr lang="en-US" sz="2200" dirty="0" smtClean="0">
              <a:solidFill>
                <a:srgbClr val="7030A0"/>
              </a:solidFill>
              <a:latin typeface="Times New Roman" pitchFamily="18" charset="0"/>
              <a:cs typeface="Times New Roman" pitchFamily="18" charset="0"/>
            </a:endParaRPr>
          </a:p>
          <a:p>
            <a:pPr algn="l" rtl="0"/>
            <a:r>
              <a:rPr lang="en-US" sz="2200" b="1" dirty="0" smtClean="0">
                <a:latin typeface="Times New Roman" pitchFamily="18" charset="0"/>
                <a:cs typeface="Times New Roman" pitchFamily="18" charset="0"/>
              </a:rPr>
              <a:t>Injected Insulin</a:t>
            </a:r>
            <a:endParaRPr lang="en-US" sz="2200" dirty="0" smtClean="0">
              <a:latin typeface="Times New Roman" pitchFamily="18" charset="0"/>
              <a:cs typeface="Times New Roman" pitchFamily="18" charset="0"/>
            </a:endParaRPr>
          </a:p>
          <a:p>
            <a:pPr marL="0" algn="just" rtl="0">
              <a:spcBef>
                <a:spcPts val="0"/>
              </a:spcBef>
              <a:buNone/>
            </a:pP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The person with type 1 diabetes has no endogenous insulin and therefore must administer insulin daily..</a:t>
            </a:r>
          </a:p>
          <a:p>
            <a:pPr marL="0" algn="just" rtl="0">
              <a:spcBef>
                <a:spcPts val="0"/>
              </a:spcBef>
            </a:pPr>
            <a:r>
              <a:rPr lang="en-US" sz="2200" b="1" dirty="0" smtClean="0">
                <a:latin typeface="Times New Roman" pitchFamily="18" charset="0"/>
                <a:cs typeface="Times New Roman" pitchFamily="18" charset="0"/>
              </a:rPr>
              <a:t>Problems requiring insulin adjustment (</a:t>
            </a:r>
            <a:r>
              <a:rPr lang="en-US" sz="2200" b="1" dirty="0" smtClean="0">
                <a:solidFill>
                  <a:srgbClr val="7030A0"/>
                </a:solidFill>
                <a:latin typeface="Times New Roman" pitchFamily="18" charset="0"/>
                <a:cs typeface="Times New Roman" pitchFamily="18" charset="0"/>
              </a:rPr>
              <a:t>Two problems</a:t>
            </a:r>
            <a:r>
              <a:rPr lang="en-US" sz="2200" dirty="0" smtClean="0">
                <a:solidFill>
                  <a:srgbClr val="7030A0"/>
                </a:solidFill>
                <a:latin typeface="Times New Roman" pitchFamily="18" charset="0"/>
                <a:cs typeface="Times New Roman" pitchFamily="18" charset="0"/>
              </a:rPr>
              <a:t> </a:t>
            </a:r>
            <a:r>
              <a:rPr lang="en-US" sz="2200" dirty="0" smtClean="0">
                <a:latin typeface="Times New Roman" pitchFamily="18" charset="0"/>
                <a:cs typeface="Times New Roman" pitchFamily="18" charset="0"/>
              </a:rPr>
              <a:t>that can occur with glucose control are the </a:t>
            </a:r>
            <a:r>
              <a:rPr lang="en-US" sz="2200" dirty="0" err="1" smtClean="0">
                <a:latin typeface="Times New Roman" pitchFamily="18" charset="0"/>
                <a:cs typeface="Times New Roman" pitchFamily="18" charset="0"/>
              </a:rPr>
              <a:t>Somogyi</a:t>
            </a:r>
            <a:r>
              <a:rPr lang="en-US" sz="2200" dirty="0" smtClean="0">
                <a:latin typeface="Times New Roman" pitchFamily="18" charset="0"/>
                <a:cs typeface="Times New Roman" pitchFamily="18" charset="0"/>
              </a:rPr>
              <a:t> effect and the dawn phenomenon)</a:t>
            </a:r>
          </a:p>
          <a:p>
            <a:pPr marL="0" algn="l" rtl="0">
              <a:spcBef>
                <a:spcPts val="0"/>
              </a:spcBef>
              <a:buNone/>
            </a:pPr>
            <a:endParaRPr lang="en-US" sz="2200" dirty="0" smtClean="0">
              <a:latin typeface="Times New Roman" pitchFamily="18" charset="0"/>
              <a:cs typeface="Times New Roman" pitchFamily="18" charset="0"/>
            </a:endParaRPr>
          </a:p>
          <a:p>
            <a:pPr marL="0" algn="l" rtl="0">
              <a:spcBef>
                <a:spcPts val="0"/>
              </a:spcBef>
              <a:buNone/>
            </a:pPr>
            <a:endParaRPr lang="en-US" sz="2200" dirty="0" smtClean="0">
              <a:latin typeface="Times New Roman" pitchFamily="18" charset="0"/>
              <a:cs typeface="Times New Roman" pitchFamily="18" charset="0"/>
            </a:endParaRPr>
          </a:p>
          <a:p>
            <a:pPr marL="0" algn="just">
              <a:spcBef>
                <a:spcPts val="0"/>
              </a:spcBef>
            </a:pPr>
            <a:r>
              <a:rPr lang="en-US" sz="2200" b="1" dirty="0" smtClean="0">
                <a:latin typeface="Times New Roman" pitchFamily="18" charset="0"/>
                <a:cs typeface="Times New Roman" pitchFamily="18" charset="0"/>
              </a:rPr>
              <a:t>The </a:t>
            </a:r>
            <a:r>
              <a:rPr lang="en-US" sz="2200" b="1" dirty="0" err="1" smtClean="0">
                <a:latin typeface="Times New Roman" pitchFamily="18" charset="0"/>
                <a:cs typeface="Times New Roman" pitchFamily="18" charset="0"/>
              </a:rPr>
              <a:t>Somogyi</a:t>
            </a:r>
            <a:r>
              <a:rPr lang="en-US" sz="2200" b="1" dirty="0" smtClean="0">
                <a:latin typeface="Times New Roman" pitchFamily="18" charset="0"/>
                <a:cs typeface="Times New Roman" pitchFamily="18" charset="0"/>
              </a:rPr>
              <a:t> effect</a:t>
            </a:r>
            <a:r>
              <a:rPr lang="en-US" sz="2200" dirty="0" smtClean="0">
                <a:latin typeface="Times New Roman" pitchFamily="18" charset="0"/>
                <a:cs typeface="Times New Roman" pitchFamily="18" charset="0"/>
              </a:rPr>
              <a:t> may be at fault when the patient’s blood glucose seems to be rising in spite of increasing insulin doses. If insulin levels are too high, the blood glucose may drop too low, stimulating release of counter regulatory hormones (epinephrine, glucagon, corticosteroids, growth hormone), which then elevate the blood glucose. The low glucose levels often occur during the night, and the patient may report night sweats or morning headaches. The high morning glucose is then interpreted as hyperglycemia, and the insulin dose may be further increased, compounding the problem.                                                                             </a:t>
            </a:r>
            <a:endParaRPr lang="en-US" sz="2200" dirty="0">
              <a:latin typeface="Times New Roman" pitchFamily="18" charset="0"/>
              <a:cs typeface="Times New Roman"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685800"/>
            <a:ext cx="8534400" cy="5638800"/>
          </a:xfrm>
        </p:spPr>
        <p:txBody>
          <a:bodyPr>
            <a:normAutofit/>
          </a:bodyPr>
          <a:lstStyle/>
          <a:p>
            <a:pPr marL="0" algn="just">
              <a:spcBef>
                <a:spcPts val="0"/>
              </a:spcBef>
            </a:pPr>
            <a:r>
              <a:rPr lang="en-US" sz="2400" dirty="0" smtClean="0">
                <a:latin typeface="Times New Roman" pitchFamily="18" charset="0"/>
                <a:cs typeface="Times New Roman" pitchFamily="18" charset="0"/>
              </a:rPr>
              <a:t>   The dawn phenomenon is thought to occur because of the natural release of growth hormone and cortisol during the early morning hours. This causes hyperglycemia on arising in the morning. The patient might be asked to monitor blood glucose between 2 a.m. and 4 a.m. in addition to bedtime and morning testing to assess whether the </a:t>
            </a:r>
            <a:r>
              <a:rPr lang="en-US" sz="2400" dirty="0" err="1" smtClean="0">
                <a:latin typeface="Times New Roman" pitchFamily="18" charset="0"/>
                <a:cs typeface="Times New Roman" pitchFamily="18" charset="0"/>
              </a:rPr>
              <a:t>Somogyi</a:t>
            </a:r>
            <a:r>
              <a:rPr lang="en-US" sz="2400" dirty="0" smtClean="0">
                <a:latin typeface="Times New Roman" pitchFamily="18" charset="0"/>
                <a:cs typeface="Times New Roman" pitchFamily="18" charset="0"/>
              </a:rPr>
              <a:t> effect or the dawn phenomenon is occurring. Correction of the </a:t>
            </a:r>
            <a:r>
              <a:rPr lang="en-US" sz="2400" dirty="0" err="1" smtClean="0">
                <a:latin typeface="Times New Roman" pitchFamily="18" charset="0"/>
                <a:cs typeface="Times New Roman" pitchFamily="18" charset="0"/>
              </a:rPr>
              <a:t>Somogyi</a:t>
            </a:r>
            <a:r>
              <a:rPr lang="en-US" sz="2400" dirty="0" smtClean="0">
                <a:latin typeface="Times New Roman" pitchFamily="18" charset="0"/>
                <a:cs typeface="Times New Roman" pitchFamily="18" charset="0"/>
              </a:rPr>
              <a:t> effect involves reducing the insulin dose. </a:t>
            </a:r>
            <a:r>
              <a:rPr lang="en-US" sz="2200" dirty="0" smtClean="0"/>
              <a:t>The Dawn phenomenon is treated with careful adjustment of meals and insulin so that insulin is peaking when the blood glucose is highest.                                                                                             </a:t>
            </a:r>
            <a:r>
              <a:rPr lang="en-US" sz="2200" b="1" dirty="0" smtClean="0"/>
              <a:t> </a:t>
            </a:r>
            <a:endParaRPr lang="en-US" sz="2200" dirty="0" smtClean="0"/>
          </a:p>
          <a:p>
            <a:endParaRPr lang="en-US" sz="22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09600"/>
            <a:ext cx="8839200" cy="5715000"/>
          </a:xfrm>
        </p:spPr>
        <p:txBody>
          <a:bodyPr>
            <a:normAutofit fontScale="70000" lnSpcReduction="20000"/>
          </a:bodyPr>
          <a:lstStyle/>
          <a:p>
            <a:pPr algn="ctr" rtl="0">
              <a:buNone/>
            </a:pPr>
            <a:r>
              <a:rPr lang="en-US" sz="2800" b="1" dirty="0" smtClean="0">
                <a:solidFill>
                  <a:srgbClr val="7030A0"/>
                </a:solidFill>
              </a:rPr>
              <a:t>Oral </a:t>
            </a:r>
            <a:r>
              <a:rPr lang="en-US" sz="2800" b="1" dirty="0" smtClean="0">
                <a:solidFill>
                  <a:srgbClr val="7030A0"/>
                </a:solidFill>
                <a:latin typeface="Times New Roman" pitchFamily="18" charset="0"/>
                <a:cs typeface="Times New Roman" pitchFamily="18" charset="0"/>
              </a:rPr>
              <a:t>Hypoglycemic Medication :</a:t>
            </a:r>
          </a:p>
          <a:p>
            <a:pPr algn="ctr" rtl="0">
              <a:buNone/>
            </a:pPr>
            <a:endParaRPr lang="en-US" dirty="0" smtClean="0">
              <a:latin typeface="Times New Roman" pitchFamily="18" charset="0"/>
              <a:cs typeface="Times New Roman" pitchFamily="18" charset="0"/>
            </a:endParaRPr>
          </a:p>
          <a:p>
            <a:pPr marL="0" algn="just" rtl="0">
              <a:spcBef>
                <a:spcPts val="0"/>
              </a:spcBef>
              <a:buNone/>
            </a:pPr>
            <a:r>
              <a:rPr lang="en-US" b="1"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The patient with type 2 diabetes may be able to control blood glucose levels with medical nutrition therapy and exercise alone. </a:t>
            </a:r>
          </a:p>
          <a:p>
            <a:pPr marL="0" algn="just" rtl="0">
              <a:spcBef>
                <a:spcPts val="0"/>
              </a:spcBef>
            </a:pPr>
            <a:r>
              <a:rPr lang="en-US" dirty="0" smtClean="0">
                <a:latin typeface="Times New Roman" pitchFamily="18" charset="0"/>
                <a:cs typeface="Times New Roman" pitchFamily="18" charset="0"/>
              </a:rPr>
              <a:t>If needed, oral hypoglycemic medication or insulin will also be prescribed. Oral </a:t>
            </a:r>
            <a:r>
              <a:rPr lang="en-US" dirty="0" err="1" smtClean="0">
                <a:latin typeface="Times New Roman" pitchFamily="18" charset="0"/>
                <a:cs typeface="Times New Roman" pitchFamily="18" charset="0"/>
              </a:rPr>
              <a:t>hypoglycemics</a:t>
            </a:r>
            <a:r>
              <a:rPr lang="en-US" dirty="0" smtClean="0">
                <a:latin typeface="Times New Roman" pitchFamily="18" charset="0"/>
                <a:cs typeface="Times New Roman" pitchFamily="18" charset="0"/>
              </a:rPr>
              <a:t> are not insulin pills, but rather work in ways such as </a:t>
            </a:r>
            <a:r>
              <a:rPr lang="en-US" b="1" dirty="0" smtClean="0">
                <a:solidFill>
                  <a:srgbClr val="FF0000"/>
                </a:solidFill>
                <a:latin typeface="Times New Roman" pitchFamily="18" charset="0"/>
                <a:cs typeface="Times New Roman" pitchFamily="18" charset="0"/>
              </a:rPr>
              <a:t>stimulating the pancreas to produce more insulin</a:t>
            </a:r>
            <a:r>
              <a:rPr lang="en-US" dirty="0" smtClean="0">
                <a:solidFill>
                  <a:srgbClr val="FF0000"/>
                </a:solidFill>
                <a:latin typeface="Times New Roman" pitchFamily="18" charset="0"/>
                <a:cs typeface="Times New Roman" pitchFamily="18" charset="0"/>
              </a:rPr>
              <a:t>, </a:t>
            </a:r>
            <a:r>
              <a:rPr lang="en-US" dirty="0" smtClean="0">
                <a:latin typeface="Times New Roman" pitchFamily="18" charset="0"/>
                <a:cs typeface="Times New Roman" pitchFamily="18" charset="0"/>
              </a:rPr>
              <a:t>or </a:t>
            </a:r>
            <a:r>
              <a:rPr lang="en-US" b="1" dirty="0" smtClean="0">
                <a:solidFill>
                  <a:srgbClr val="FF0000"/>
                </a:solidFill>
                <a:latin typeface="Times New Roman" pitchFamily="18" charset="0"/>
                <a:cs typeface="Times New Roman" pitchFamily="18" charset="0"/>
              </a:rPr>
              <a:t>making the tissues more sensitive to insulin</a:t>
            </a:r>
            <a:r>
              <a:rPr lang="en-US" dirty="0" smtClean="0">
                <a:latin typeface="Times New Roman" pitchFamily="18" charset="0"/>
                <a:cs typeface="Times New Roman" pitchFamily="18" charset="0"/>
              </a:rPr>
              <a:t>. Remember that if insulin is ingested, it is digested, because it is a protein. Because most oral hypoglycemic agents depend on at least a partially functioning pancreas, most are not useful for patients with type 1 diabetes. </a:t>
            </a:r>
          </a:p>
          <a:p>
            <a:pPr marL="0" algn="just" rtl="0">
              <a:spcBef>
                <a:spcPts val="0"/>
              </a:spcBef>
            </a:pPr>
            <a:endParaRPr lang="en-US" dirty="0" smtClean="0">
              <a:latin typeface="Times New Roman" pitchFamily="18" charset="0"/>
              <a:cs typeface="Times New Roman" pitchFamily="18" charset="0"/>
            </a:endParaRPr>
          </a:p>
          <a:p>
            <a:pPr marL="0" algn="just" rtl="0">
              <a:spcBef>
                <a:spcPts val="0"/>
              </a:spcBef>
            </a:pPr>
            <a:r>
              <a:rPr lang="en-US" dirty="0" smtClean="0">
                <a:latin typeface="Times New Roman" pitchFamily="18" charset="0"/>
                <a:cs typeface="Times New Roman" pitchFamily="18" charset="0"/>
              </a:rPr>
              <a:t>Most </a:t>
            </a:r>
            <a:r>
              <a:rPr lang="en-US" dirty="0" err="1" smtClean="0">
                <a:latin typeface="Times New Roman" pitchFamily="18" charset="0"/>
                <a:cs typeface="Times New Roman" pitchFamily="18" charset="0"/>
              </a:rPr>
              <a:t>insulins</a:t>
            </a:r>
            <a:r>
              <a:rPr lang="en-US" dirty="0" smtClean="0">
                <a:latin typeface="Times New Roman" pitchFamily="18" charset="0"/>
                <a:cs typeface="Times New Roman" pitchFamily="18" charset="0"/>
              </a:rPr>
              <a:t> and oral </a:t>
            </a:r>
            <a:r>
              <a:rPr lang="en-US" dirty="0" err="1" smtClean="0">
                <a:latin typeface="Times New Roman" pitchFamily="18" charset="0"/>
                <a:cs typeface="Times New Roman" pitchFamily="18" charset="0"/>
              </a:rPr>
              <a:t>hypoglycemics</a:t>
            </a:r>
            <a:r>
              <a:rPr lang="en-US" dirty="0" smtClean="0">
                <a:latin typeface="Times New Roman" pitchFamily="18" charset="0"/>
                <a:cs typeface="Times New Roman" pitchFamily="18" charset="0"/>
              </a:rPr>
              <a:t> should be administered before meals. </a:t>
            </a:r>
          </a:p>
          <a:p>
            <a:pPr marL="0" algn="just" rtl="0">
              <a:spcBef>
                <a:spcPts val="0"/>
              </a:spcBef>
            </a:pPr>
            <a:endParaRPr lang="en-US" dirty="0" smtClean="0">
              <a:latin typeface="Times New Roman" pitchFamily="18" charset="0"/>
              <a:cs typeface="Times New Roman" pitchFamily="18" charset="0"/>
            </a:endParaRPr>
          </a:p>
          <a:p>
            <a:pPr marL="0" algn="just" rtl="0">
              <a:spcBef>
                <a:spcPts val="0"/>
              </a:spcBef>
            </a:pPr>
            <a:r>
              <a:rPr lang="en-US" dirty="0" smtClean="0">
                <a:latin typeface="Times New Roman" pitchFamily="18" charset="0"/>
                <a:cs typeface="Times New Roman" pitchFamily="18" charset="0"/>
              </a:rPr>
              <a:t>Care should be taken to prevent passage of more than 30 minutes between medication administration and the meal because this may result in a hypoglycemic episode. Some must be taken with, rather than before, meals.</a:t>
            </a:r>
          </a:p>
          <a:p>
            <a:pPr marL="0" algn="just" rtl="0">
              <a:spcBef>
                <a:spcPts val="0"/>
              </a:spcBef>
            </a:pPr>
            <a:endParaRPr lang="en-US" dirty="0" smtClean="0">
              <a:latin typeface="Times New Roman" pitchFamily="18" charset="0"/>
              <a:cs typeface="Times New Roman" pitchFamily="18" charset="0"/>
            </a:endParaRPr>
          </a:p>
          <a:p>
            <a:pPr marL="0" algn="just" rtl="0">
              <a:spcBef>
                <a:spcPts val="0"/>
              </a:spcBef>
            </a:pPr>
            <a:r>
              <a:rPr lang="en-US" dirty="0" smtClean="0">
                <a:latin typeface="Times New Roman" pitchFamily="18" charset="0"/>
                <a:cs typeface="Times New Roman" pitchFamily="18" charset="0"/>
              </a:rPr>
              <a:t>Check individual drugs for specific timing. </a:t>
            </a:r>
          </a:p>
          <a:p>
            <a:pPr marL="0" algn="just" rtl="0">
              <a:spcBef>
                <a:spcPts val="0"/>
              </a:spcBef>
            </a:pPr>
            <a:endParaRPr lang="en-US" dirty="0" smtClean="0">
              <a:latin typeface="Times New Roman" pitchFamily="18" charset="0"/>
              <a:cs typeface="Times New Roman" pitchFamily="18" charset="0"/>
            </a:endParaRPr>
          </a:p>
          <a:p>
            <a:pPr marL="0" algn="just" rtl="0">
              <a:spcBef>
                <a:spcPts val="0"/>
              </a:spcBef>
            </a:pPr>
            <a:r>
              <a:rPr lang="en-US" dirty="0" smtClean="0">
                <a:latin typeface="Times New Roman" pitchFamily="18" charset="0"/>
                <a:cs typeface="Times New Roman" pitchFamily="18" charset="0"/>
              </a:rPr>
              <a:t>If the blood glucose level is not controlled with an oral hypoglycemic agent, insulin may be needed for the person with type 2 diabetes. This does not mean the person has type 1 diabetes. Insulin may be needed to control blood glucose but, unlike in the person with type 1 diabetes, insulin is not needed to sustain life.</a:t>
            </a:r>
          </a:p>
          <a:p>
            <a:pPr marL="0" algn="just" rtl="0">
              <a:spcBef>
                <a:spcPts val="0"/>
              </a:spcBef>
            </a:pPr>
            <a:endParaRPr lang="en-US" dirty="0" smtClean="0">
              <a:latin typeface="Times New Roman" pitchFamily="18" charset="0"/>
              <a:cs typeface="Times New Roman"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610600" cy="6019800"/>
          </a:xfrm>
        </p:spPr>
        <p:txBody>
          <a:bodyPr>
            <a:noAutofit/>
          </a:bodyPr>
          <a:lstStyle/>
          <a:p>
            <a:pPr algn="ctr" rtl="0">
              <a:buNone/>
            </a:pPr>
            <a:r>
              <a:rPr lang="en-US" sz="2200" b="1" dirty="0" smtClean="0">
                <a:solidFill>
                  <a:srgbClr val="FF0000"/>
                </a:solidFill>
              </a:rPr>
              <a:t>Other </a:t>
            </a:r>
            <a:r>
              <a:rPr lang="en-US" sz="2200" b="1" dirty="0" smtClean="0">
                <a:solidFill>
                  <a:srgbClr val="FF0000"/>
                </a:solidFill>
                <a:latin typeface="Times New Roman" pitchFamily="18" charset="0"/>
                <a:cs typeface="Times New Roman" pitchFamily="18" charset="0"/>
              </a:rPr>
              <a:t>diabetic  medication</a:t>
            </a:r>
            <a:endParaRPr lang="en-US" sz="2200" dirty="0" smtClean="0">
              <a:solidFill>
                <a:srgbClr val="FF0000"/>
              </a:solidFill>
              <a:latin typeface="Times New Roman" pitchFamily="18" charset="0"/>
              <a:cs typeface="Times New Roman" pitchFamily="18" charset="0"/>
            </a:endParaRPr>
          </a:p>
          <a:p>
            <a:pPr marL="0" algn="just" rtl="0">
              <a:spcBef>
                <a:spcPts val="0"/>
              </a:spcBef>
            </a:pPr>
            <a:r>
              <a:rPr lang="en-US" sz="2000" dirty="0" smtClean="0">
                <a:latin typeface="Times New Roman" pitchFamily="18" charset="0"/>
                <a:cs typeface="Times New Roman" pitchFamily="18" charset="0"/>
              </a:rPr>
              <a:t>A novel medication is </a:t>
            </a:r>
            <a:r>
              <a:rPr lang="en-US" sz="2000" dirty="0" err="1" smtClean="0">
                <a:latin typeface="Times New Roman" pitchFamily="18" charset="0"/>
                <a:cs typeface="Times New Roman" pitchFamily="18" charset="0"/>
              </a:rPr>
              <a:t>exenatide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Byetta</a:t>
            </a:r>
            <a:r>
              <a:rPr lang="en-US" sz="2000" dirty="0" smtClean="0">
                <a:latin typeface="Times New Roman" pitchFamily="18" charset="0"/>
                <a:cs typeface="Times New Roman" pitchFamily="18" charset="0"/>
              </a:rPr>
              <a:t>), an injectable drug that was first isolated in the saliva of the Gila monster! It is an “</a:t>
            </a:r>
            <a:r>
              <a:rPr lang="en-US" sz="2000" dirty="0" err="1" smtClean="0">
                <a:latin typeface="Times New Roman" pitchFamily="18" charset="0"/>
                <a:cs typeface="Times New Roman" pitchFamily="18" charset="0"/>
              </a:rPr>
              <a:t>incretin</a:t>
            </a:r>
            <a:r>
              <a:rPr lang="en-US" sz="2000" dirty="0" smtClean="0">
                <a:latin typeface="Times New Roman" pitchFamily="18" charset="0"/>
                <a:cs typeface="Times New Roman" pitchFamily="18" charset="0"/>
              </a:rPr>
              <a:t> mimetic,” meaning it mimics natural </a:t>
            </a:r>
            <a:r>
              <a:rPr lang="en-US" sz="2000" dirty="0" err="1" smtClean="0">
                <a:latin typeface="Times New Roman" pitchFamily="18" charset="0"/>
                <a:cs typeface="Times New Roman" pitchFamily="18" charset="0"/>
              </a:rPr>
              <a:t>incretins</a:t>
            </a:r>
            <a:r>
              <a:rPr lang="en-US" sz="2000" dirty="0" smtClean="0">
                <a:latin typeface="Times New Roman" pitchFamily="18" charset="0"/>
                <a:cs typeface="Times New Roman" pitchFamily="18" charset="0"/>
              </a:rPr>
              <a:t> in the body.</a:t>
            </a:r>
            <a:endParaRPr lang="ar-EG" sz="2000" dirty="0" smtClean="0">
              <a:latin typeface="Times New Roman" pitchFamily="18" charset="0"/>
              <a:cs typeface="Times New Roman" pitchFamily="18" charset="0"/>
            </a:endParaRPr>
          </a:p>
          <a:p>
            <a:pPr marL="0" algn="just" rtl="0">
              <a:spcBef>
                <a:spcPts val="0"/>
              </a:spcBef>
            </a:pPr>
            <a:endParaRPr lang="en-US" sz="2000" dirty="0" smtClean="0">
              <a:latin typeface="Times New Roman" pitchFamily="18" charset="0"/>
              <a:cs typeface="Times New Roman" pitchFamily="18" charset="0"/>
            </a:endParaRPr>
          </a:p>
          <a:p>
            <a:pPr algn="just" rtl="0"/>
            <a:endParaRPr lang="en-US" sz="2000" dirty="0" smtClean="0">
              <a:latin typeface="Times New Roman" pitchFamily="18" charset="0"/>
              <a:cs typeface="Times New Roman" pitchFamily="18" charset="0"/>
            </a:endParaRPr>
          </a:p>
          <a:p>
            <a:pPr marL="0" algn="just" rtl="0">
              <a:spcBef>
                <a:spcPts val="0"/>
              </a:spcBef>
            </a:pPr>
            <a:r>
              <a:rPr lang="en-US" sz="2000" dirty="0" err="1" smtClean="0">
                <a:latin typeface="Times New Roman" pitchFamily="18" charset="0"/>
                <a:cs typeface="Times New Roman" pitchFamily="18" charset="0"/>
              </a:rPr>
              <a:t>Incretins</a:t>
            </a:r>
            <a:r>
              <a:rPr lang="en-US" sz="2000" dirty="0" smtClean="0">
                <a:latin typeface="Times New Roman" pitchFamily="18" charset="0"/>
                <a:cs typeface="Times New Roman" pitchFamily="18" charset="0"/>
              </a:rPr>
              <a:t> are hormones secreted by the gastrointestinal (GI) tract that stimulate insulin release in response to nutrients in the intestine. </a:t>
            </a:r>
            <a:r>
              <a:rPr lang="en-US" sz="2000" dirty="0" err="1" smtClean="0">
                <a:latin typeface="Times New Roman" pitchFamily="18" charset="0"/>
                <a:cs typeface="Times New Roman" pitchFamily="18" charset="0"/>
              </a:rPr>
              <a:t>Byetta</a:t>
            </a:r>
            <a:r>
              <a:rPr lang="en-US" sz="2000" dirty="0" smtClean="0">
                <a:latin typeface="Times New Roman" pitchFamily="18" charset="0"/>
                <a:cs typeface="Times New Roman" pitchFamily="18" charset="0"/>
              </a:rPr>
              <a:t> works in conjunction with oral hypoglycemic agents, and stimulates insulin secretion, lowers production of glucagon, slows gastric emptying, and promotes weight loss.</a:t>
            </a:r>
          </a:p>
          <a:p>
            <a:pPr marL="0" algn="just" rtl="0">
              <a:spcBef>
                <a:spcPts val="0"/>
              </a:spcBef>
            </a:pPr>
            <a:endParaRPr lang="ar-EG" sz="2000" dirty="0" smtClean="0">
              <a:latin typeface="Times New Roman" pitchFamily="18" charset="0"/>
              <a:cs typeface="Times New Roman" pitchFamily="18" charset="0"/>
            </a:endParaRPr>
          </a:p>
          <a:p>
            <a:pPr marL="0" algn="just" rtl="0">
              <a:spcBef>
                <a:spcPts val="0"/>
              </a:spcBef>
            </a:pPr>
            <a:endParaRPr lang="en-US" sz="2000" dirty="0" smtClean="0">
              <a:latin typeface="Times New Roman" pitchFamily="18" charset="0"/>
              <a:cs typeface="Times New Roman" pitchFamily="18" charset="0"/>
            </a:endParaRPr>
          </a:p>
          <a:p>
            <a:pPr marL="0" algn="just" rtl="0">
              <a:spcBef>
                <a:spcPts val="0"/>
              </a:spcBef>
            </a:pPr>
            <a:r>
              <a:rPr lang="en-US" sz="2000" dirty="0" smtClean="0">
                <a:latin typeface="Times New Roman" pitchFamily="18" charset="0"/>
                <a:cs typeface="Times New Roman" pitchFamily="18" charset="0"/>
              </a:rPr>
              <a:t>Another newer drug, </a:t>
            </a:r>
            <a:r>
              <a:rPr lang="en-US" sz="2000" dirty="0" err="1" smtClean="0">
                <a:latin typeface="Times New Roman" pitchFamily="18" charset="0"/>
                <a:cs typeface="Times New Roman" pitchFamily="18" charset="0"/>
              </a:rPr>
              <a:t>pramlintide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Symlin</a:t>
            </a:r>
            <a:r>
              <a:rPr lang="en-US" sz="2000" dirty="0" smtClean="0">
                <a:latin typeface="Times New Roman" pitchFamily="18" charset="0"/>
                <a:cs typeface="Times New Roman" pitchFamily="18" charset="0"/>
              </a:rPr>
              <a:t>), is an injectable agent that is used with insulin. It is a synthetic analog of </a:t>
            </a:r>
            <a:r>
              <a:rPr lang="en-US" sz="2000" dirty="0" err="1" smtClean="0">
                <a:latin typeface="Times New Roman" pitchFamily="18" charset="0"/>
                <a:cs typeface="Times New Roman" pitchFamily="18" charset="0"/>
              </a:rPr>
              <a:t>amylin</a:t>
            </a:r>
            <a:r>
              <a:rPr lang="en-US" sz="2000" dirty="0" smtClean="0">
                <a:latin typeface="Times New Roman" pitchFamily="18" charset="0"/>
                <a:cs typeface="Times New Roman" pitchFamily="18" charset="0"/>
              </a:rPr>
              <a:t>, a naturally occurring hormone that reduces glucose levels following meals. It may also promote weight loss in individuals who are overweight. Patients using </a:t>
            </a:r>
            <a:r>
              <a:rPr lang="en-US" sz="2000" dirty="0" err="1" smtClean="0">
                <a:latin typeface="Times New Roman" pitchFamily="18" charset="0"/>
                <a:cs typeface="Times New Roman" pitchFamily="18" charset="0"/>
              </a:rPr>
              <a:t>Symlin</a:t>
            </a:r>
            <a:r>
              <a:rPr lang="en-US" sz="2000" dirty="0" smtClean="0">
                <a:latin typeface="Times New Roman" pitchFamily="18" charset="0"/>
                <a:cs typeface="Times New Roman" pitchFamily="18" charset="0"/>
              </a:rPr>
              <a:t> have an increased risk of hypoglycemia.</a:t>
            </a:r>
            <a:r>
              <a:rPr lang="en-US" sz="2000" b="1" i="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504" y="304800"/>
            <a:ext cx="8772896" cy="6019800"/>
          </a:xfrm>
        </p:spPr>
        <p:txBody>
          <a:bodyPr>
            <a:normAutofit fontScale="77500" lnSpcReduction="20000"/>
          </a:bodyPr>
          <a:lstStyle/>
          <a:p>
            <a:pPr marL="0" algn="ctr" rtl="0">
              <a:spcBef>
                <a:spcPts val="0"/>
              </a:spcBef>
              <a:buNone/>
            </a:pPr>
            <a:r>
              <a:rPr lang="en-US" sz="2800" b="1" i="1" dirty="0" smtClean="0">
                <a:solidFill>
                  <a:srgbClr val="7030A0"/>
                </a:solidFill>
                <a:latin typeface="Times New Roman" pitchFamily="18" charset="0"/>
                <a:cs typeface="Times New Roman" pitchFamily="18" charset="0"/>
              </a:rPr>
              <a:t>Self-Monitoring of Blood Glucose</a:t>
            </a:r>
            <a:endParaRPr lang="en-US" sz="2800" dirty="0" smtClean="0">
              <a:solidFill>
                <a:srgbClr val="7030A0"/>
              </a:solidFill>
              <a:latin typeface="Times New Roman" pitchFamily="18" charset="0"/>
              <a:cs typeface="Times New Roman" pitchFamily="18" charset="0"/>
            </a:endParaRPr>
          </a:p>
          <a:p>
            <a:pPr marL="0" algn="just" rtl="0">
              <a:spcBef>
                <a:spcPts val="0"/>
              </a:spcBef>
            </a:pPr>
            <a:endParaRPr lang="ar-EG" dirty="0" smtClean="0"/>
          </a:p>
          <a:p>
            <a:pPr marL="0" algn="just" rtl="0">
              <a:spcBef>
                <a:spcPts val="0"/>
              </a:spcBef>
              <a:buNone/>
            </a:pPr>
            <a:r>
              <a:rPr lang="en-US" b="1" i="1" dirty="0" smtClean="0">
                <a:latin typeface="Times New Roman" pitchFamily="18" charset="0"/>
                <a:cs typeface="Times New Roman" pitchFamily="18" charset="0"/>
              </a:rPr>
              <a:t>1. Self-monitoring of blood glucose (SMBG</a:t>
            </a:r>
            <a:r>
              <a:rPr lang="en-US" b="1"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usually is done before meals and at bedtime by the person on insulin who wants to maintain tight control of blood glucose. Less frequent schedules may be prescribed for patients who are unable or unwilling to test four times a day or for patients not on insulin. Some may test before breakfast and supper, and some may vary testing times from day to day. Patients are also often recommended to periodically test 2 hours after meals..</a:t>
            </a:r>
            <a:endParaRPr lang="ar-EG" dirty="0" smtClean="0">
              <a:latin typeface="Times New Roman" pitchFamily="18" charset="0"/>
              <a:cs typeface="Times New Roman" pitchFamily="18" charset="0"/>
            </a:endParaRPr>
          </a:p>
          <a:p>
            <a:pPr marL="0" algn="just" rtl="0">
              <a:spcBef>
                <a:spcPts val="0"/>
              </a:spcBef>
            </a:pPr>
            <a:endParaRPr lang="en-US" dirty="0" smtClean="0">
              <a:latin typeface="Times New Roman" pitchFamily="18" charset="0"/>
              <a:cs typeface="Times New Roman" pitchFamily="18" charset="0"/>
            </a:endParaRPr>
          </a:p>
          <a:p>
            <a:pPr marL="0" algn="just" rtl="0">
              <a:spcBef>
                <a:spcPts val="0"/>
              </a:spcBef>
              <a:buNone/>
            </a:pPr>
            <a:r>
              <a:rPr lang="en-US" b="1" i="1" dirty="0" smtClean="0">
                <a:latin typeface="Times New Roman" pitchFamily="18" charset="0"/>
                <a:cs typeface="Times New Roman" pitchFamily="18" charset="0"/>
              </a:rPr>
              <a:t>2. Urine Glucose and </a:t>
            </a:r>
            <a:r>
              <a:rPr lang="en-US" b="1" i="1" dirty="0" err="1" smtClean="0">
                <a:latin typeface="Times New Roman" pitchFamily="18" charset="0"/>
                <a:cs typeface="Times New Roman" pitchFamily="18" charset="0"/>
              </a:rPr>
              <a:t>Ketone</a:t>
            </a:r>
            <a:r>
              <a:rPr lang="en-US" b="1" i="1" dirty="0" smtClean="0">
                <a:latin typeface="Times New Roman" pitchFamily="18" charset="0"/>
                <a:cs typeface="Times New Roman" pitchFamily="18" charset="0"/>
              </a:rPr>
              <a:t> Monitoring:</a:t>
            </a:r>
            <a:endParaRPr lang="en-US" dirty="0" smtClean="0">
              <a:latin typeface="Times New Roman" pitchFamily="18" charset="0"/>
              <a:cs typeface="Times New Roman" pitchFamily="18" charset="0"/>
            </a:endParaRPr>
          </a:p>
          <a:p>
            <a:pPr marL="0" algn="just" rtl="0">
              <a:spcBef>
                <a:spcPts val="0"/>
              </a:spcBef>
            </a:pPr>
            <a:r>
              <a:rPr lang="en-US" dirty="0" smtClean="0">
                <a:latin typeface="Times New Roman" pitchFamily="18" charset="0"/>
                <a:cs typeface="Times New Roman" pitchFamily="18" charset="0"/>
              </a:rPr>
              <a:t>Urine also may be tested for glucose and for </a:t>
            </a:r>
            <a:r>
              <a:rPr lang="en-US" dirty="0" err="1" smtClean="0">
                <a:latin typeface="Times New Roman" pitchFamily="18" charset="0"/>
                <a:cs typeface="Times New Roman" pitchFamily="18" charset="0"/>
              </a:rPr>
              <a:t>ketones</a:t>
            </a:r>
            <a:r>
              <a:rPr lang="en-US" dirty="0" smtClean="0">
                <a:latin typeface="Times New Roman" pitchFamily="18" charset="0"/>
                <a:cs typeface="Times New Roman" pitchFamily="18" charset="0"/>
              </a:rPr>
              <a:t>. Urine glucose testing was done routinely before the development of SMBG. A variety of dipsticks and tape products are available for urine testing. If glucose appears in the urine, the patient is warned that the blood glucose is elevated, but the actual level is unknown. Most people have glucose in their urine when their blood glucose is more than about 180 mg/</a:t>
            </a:r>
            <a:r>
              <a:rPr lang="en-US" dirty="0" err="1" smtClean="0">
                <a:latin typeface="Times New Roman" pitchFamily="18" charset="0"/>
                <a:cs typeface="Times New Roman" pitchFamily="18" charset="0"/>
              </a:rPr>
              <a:t>dL</a:t>
            </a:r>
            <a:r>
              <a:rPr lang="en-US" dirty="0" smtClean="0">
                <a:latin typeface="Times New Roman" pitchFamily="18" charset="0"/>
                <a:cs typeface="Times New Roman" pitchFamily="18" charset="0"/>
              </a:rPr>
              <a:t>. It is difficult to base treatment on urine glucose levels, and so routine urine testing for glucose is no longer recommended.</a:t>
            </a:r>
          </a:p>
          <a:p>
            <a:pPr marL="0" algn="just" rtl="0">
              <a:spcBef>
                <a:spcPts val="0"/>
              </a:spcBef>
            </a:pPr>
            <a:endParaRPr lang="en-US" dirty="0" smtClean="0">
              <a:latin typeface="Times New Roman" pitchFamily="18" charset="0"/>
              <a:cs typeface="Times New Roman" pitchFamily="18" charset="0"/>
            </a:endParaRPr>
          </a:p>
          <a:p>
            <a:pPr marL="0" algn="just" rtl="0">
              <a:spcBef>
                <a:spcPts val="0"/>
              </a:spcBef>
            </a:pPr>
            <a:r>
              <a:rPr lang="en-US" dirty="0" smtClean="0">
                <a:latin typeface="Times New Roman" pitchFamily="18" charset="0"/>
                <a:cs typeface="Times New Roman" pitchFamily="18" charset="0"/>
              </a:rPr>
              <a:t>Urine should be tested for </a:t>
            </a:r>
            <a:r>
              <a:rPr lang="en-US" dirty="0" err="1" smtClean="0">
                <a:latin typeface="Times New Roman" pitchFamily="18" charset="0"/>
                <a:cs typeface="Times New Roman" pitchFamily="18" charset="0"/>
              </a:rPr>
              <a:t>ketones</a:t>
            </a:r>
            <a:r>
              <a:rPr lang="en-US" dirty="0" smtClean="0">
                <a:latin typeface="Times New Roman" pitchFamily="18" charset="0"/>
                <a:cs typeface="Times New Roman" pitchFamily="18" charset="0"/>
              </a:rPr>
              <a:t> during acute illness or stress, when blood glucose levels are consistently above 300 mg/</a:t>
            </a:r>
            <a:r>
              <a:rPr lang="en-US" dirty="0" err="1" smtClean="0">
                <a:latin typeface="Times New Roman" pitchFamily="18" charset="0"/>
                <a:cs typeface="Times New Roman" pitchFamily="18" charset="0"/>
              </a:rPr>
              <a:t>dL</a:t>
            </a:r>
            <a:r>
              <a:rPr lang="en-US" dirty="0" smtClean="0">
                <a:latin typeface="Times New Roman" pitchFamily="18" charset="0"/>
                <a:cs typeface="Times New Roman" pitchFamily="18" charset="0"/>
              </a:rPr>
              <a:t>, during pregnancy, or when symptoms of </a:t>
            </a:r>
            <a:r>
              <a:rPr lang="en-US" dirty="0" err="1" smtClean="0">
                <a:latin typeface="Times New Roman" pitchFamily="18" charset="0"/>
                <a:cs typeface="Times New Roman" pitchFamily="18" charset="0"/>
              </a:rPr>
              <a:t>ketoacidosis</a:t>
            </a:r>
            <a:r>
              <a:rPr lang="en-US" dirty="0" smtClean="0">
                <a:latin typeface="Times New Roman" pitchFamily="18" charset="0"/>
                <a:cs typeface="Times New Roman" pitchFamily="18" charset="0"/>
              </a:rPr>
              <a:t> are present. If </a:t>
            </a:r>
            <a:r>
              <a:rPr lang="en-US" dirty="0" err="1" smtClean="0">
                <a:latin typeface="Times New Roman" pitchFamily="18" charset="0"/>
                <a:cs typeface="Times New Roman" pitchFamily="18" charset="0"/>
              </a:rPr>
              <a:t>ketones</a:t>
            </a:r>
            <a:r>
              <a:rPr lang="en-US" dirty="0" smtClean="0">
                <a:latin typeface="Times New Roman" pitchFamily="18" charset="0"/>
                <a:cs typeface="Times New Roman" pitchFamily="18" charset="0"/>
              </a:rPr>
              <a:t> are present, the patient knows an insulin deficiency is present and should notify the physician. Patients with type 1 diabetes are most at risk for developing </a:t>
            </a:r>
            <a:r>
              <a:rPr lang="en-US" dirty="0" err="1" smtClean="0">
                <a:latin typeface="Times New Roman" pitchFamily="18" charset="0"/>
                <a:cs typeface="Times New Roman" pitchFamily="18" charset="0"/>
              </a:rPr>
              <a:t>ketoacidosis</a:t>
            </a:r>
            <a:r>
              <a:rPr lang="en-US" dirty="0" smtClean="0">
                <a:latin typeface="Times New Roman" pitchFamily="18" charset="0"/>
                <a:cs typeface="Times New Roman" pitchFamily="18" charset="0"/>
              </a:rPr>
              <a:t>; however, it is wise for the patient with type 2 diabetes to test for </a:t>
            </a:r>
            <a:r>
              <a:rPr lang="en-US" dirty="0" err="1" smtClean="0">
                <a:latin typeface="Times New Roman" pitchFamily="18" charset="0"/>
                <a:cs typeface="Times New Roman" pitchFamily="18" charset="0"/>
              </a:rPr>
              <a:t>ketones</a:t>
            </a:r>
            <a:r>
              <a:rPr lang="en-US" dirty="0" smtClean="0">
                <a:latin typeface="Times New Roman" pitchFamily="18" charset="0"/>
                <a:cs typeface="Times New Roman" pitchFamily="18" charset="0"/>
              </a:rPr>
              <a:t> if risk factors are present.</a:t>
            </a:r>
          </a:p>
          <a:p>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685800"/>
            <a:ext cx="8763000" cy="5638800"/>
          </a:xfrm>
        </p:spPr>
        <p:txBody>
          <a:bodyPr>
            <a:normAutofit lnSpcReduction="10000"/>
          </a:bodyPr>
          <a:lstStyle/>
          <a:p>
            <a:pPr algn="ctr" rtl="0">
              <a:buNone/>
            </a:pPr>
            <a:r>
              <a:rPr lang="en-US" sz="2400" b="1" i="1" dirty="0" smtClean="0">
                <a:latin typeface="Times New Roman" pitchFamily="18" charset="0"/>
                <a:cs typeface="Times New Roman" pitchFamily="18" charset="0"/>
              </a:rPr>
              <a:t>Complication of </a:t>
            </a:r>
            <a:r>
              <a:rPr lang="en-US" sz="2400" b="1" dirty="0" smtClean="0">
                <a:latin typeface="Times New Roman" pitchFamily="18" charset="0"/>
                <a:cs typeface="Times New Roman" pitchFamily="18" charset="0"/>
              </a:rPr>
              <a:t>Diabetes </a:t>
            </a:r>
            <a:endParaRPr lang="en-US" sz="2400" dirty="0" smtClean="0">
              <a:latin typeface="Times New Roman" pitchFamily="18" charset="0"/>
              <a:cs typeface="Times New Roman" pitchFamily="18" charset="0"/>
            </a:endParaRPr>
          </a:p>
          <a:p>
            <a:pPr algn="l" rtl="0">
              <a:buNone/>
            </a:pPr>
            <a:r>
              <a:rPr lang="en-US" sz="2400" b="1" dirty="0" smtClean="0">
                <a:solidFill>
                  <a:srgbClr val="FF0000"/>
                </a:solidFill>
                <a:latin typeface="Times New Roman" pitchFamily="18" charset="0"/>
                <a:cs typeface="Times New Roman" pitchFamily="18" charset="0"/>
              </a:rPr>
              <a:t>A.  Acute Complications of Diabetes</a:t>
            </a:r>
            <a:endParaRPr lang="en-US" sz="2400" dirty="0" smtClean="0">
              <a:solidFill>
                <a:srgbClr val="FF0000"/>
              </a:solidFill>
              <a:latin typeface="Times New Roman" pitchFamily="18" charset="0"/>
              <a:cs typeface="Times New Roman" pitchFamily="18" charset="0"/>
            </a:endParaRPr>
          </a:p>
          <a:p>
            <a:pPr marL="0" algn="just" rtl="0">
              <a:spcBef>
                <a:spcPts val="0"/>
              </a:spcBef>
            </a:pPr>
            <a:r>
              <a:rPr lang="en-US" sz="2200" dirty="0" smtClean="0">
                <a:latin typeface="Times New Roman" pitchFamily="18" charset="0"/>
                <a:cs typeface="Times New Roman" pitchFamily="18" charset="0"/>
              </a:rPr>
              <a:t>A person with diabetes is at risk for a variety of complications. Acute complications related to high and low blood glucose levels are treatable and can often be prevented with appropriate care.</a:t>
            </a:r>
          </a:p>
          <a:p>
            <a:pPr algn="just" rtl="0"/>
            <a:endParaRPr lang="en-US" sz="2400" dirty="0" smtClean="0">
              <a:latin typeface="Times New Roman" pitchFamily="18" charset="0"/>
              <a:cs typeface="Times New Roman" pitchFamily="18" charset="0"/>
            </a:endParaRPr>
          </a:p>
          <a:p>
            <a:pPr algn="just" rtl="0">
              <a:buNone/>
            </a:pPr>
            <a:r>
              <a:rPr lang="en-US" sz="2400" b="1" i="1" dirty="0" smtClean="0">
                <a:solidFill>
                  <a:srgbClr val="FF0000"/>
                </a:solidFill>
                <a:latin typeface="Times New Roman" pitchFamily="18" charset="0"/>
                <a:cs typeface="Times New Roman" pitchFamily="18" charset="0"/>
              </a:rPr>
              <a:t>1. Hyperglycemia:</a:t>
            </a:r>
            <a:endParaRPr lang="en-US" sz="2400" dirty="0" smtClean="0">
              <a:solidFill>
                <a:srgbClr val="FF0000"/>
              </a:solidFill>
              <a:latin typeface="Times New Roman" pitchFamily="18" charset="0"/>
              <a:cs typeface="Times New Roman" pitchFamily="18" charset="0"/>
            </a:endParaRPr>
          </a:p>
          <a:p>
            <a:pPr marL="0" algn="just" rtl="0">
              <a:spcBef>
                <a:spcPts val="0"/>
              </a:spcBef>
              <a:buNone/>
            </a:pPr>
            <a:r>
              <a:rPr lang="en-US" sz="2400"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When calories eaten exceed insulin available or glucose used, high blood glucose(hyperglycemia) occurs. </a:t>
            </a:r>
          </a:p>
          <a:p>
            <a:pPr marL="182880" indent="-457200" algn="just" rtl="0">
              <a:spcBef>
                <a:spcPts val="0"/>
              </a:spcBef>
              <a:buAutoNum type="alphaLcPeriod"/>
            </a:pPr>
            <a:r>
              <a:rPr lang="en-US" sz="2200" dirty="0" smtClean="0">
                <a:latin typeface="Times New Roman" pitchFamily="18" charset="0"/>
                <a:cs typeface="Times New Roman" pitchFamily="18" charset="0"/>
              </a:rPr>
              <a:t>A common cause of hyperglycemia is eating more than the meal plan prescribes. </a:t>
            </a:r>
          </a:p>
          <a:p>
            <a:pPr marL="0" indent="-457200" algn="just" rtl="0">
              <a:spcBef>
                <a:spcPts val="0"/>
              </a:spcBef>
              <a:buAutoNum type="alphaLcPeriod"/>
            </a:pPr>
            <a:r>
              <a:rPr lang="en-US" sz="2200" dirty="0" smtClean="0">
                <a:latin typeface="Times New Roman" pitchFamily="18" charset="0"/>
                <a:cs typeface="Times New Roman" pitchFamily="18" charset="0"/>
              </a:rPr>
              <a:t>Another major cause is stress. Stress causes the release of counter regulatory hormones, including (epinephrine, cortisol, growth hormone, and glucagon). These hormones all increase the blood glucose level. In a person without diabetes, this is an adaptive function. However, the patient with diabetes is unable to compensate for the increased blood glucose with increased insulin secretion, and hyperglycemia results</a:t>
            </a:r>
            <a:r>
              <a:rPr lang="en-US" sz="2400" dirty="0" smtClean="0">
                <a:latin typeface="Times New Roman" pitchFamily="18" charset="0"/>
                <a:cs typeface="Times New Roman" pitchFamily="18" charset="0"/>
              </a:rPr>
              <a:t>.</a:t>
            </a:r>
          </a:p>
          <a:p>
            <a:endParaRPr lang="en-US"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609600"/>
            <a:ext cx="8610600" cy="5715000"/>
          </a:xfrm>
        </p:spPr>
        <p:txBody>
          <a:bodyPr>
            <a:normAutofit fontScale="77500" lnSpcReduction="20000"/>
          </a:bodyPr>
          <a:lstStyle/>
          <a:p>
            <a:pPr marL="0" algn="just" rtl="0">
              <a:spcBef>
                <a:spcPts val="0"/>
              </a:spcBef>
            </a:pPr>
            <a:r>
              <a:rPr lang="en-US" dirty="0" smtClean="0"/>
              <a:t>Patients must be able to recognize </a:t>
            </a:r>
            <a:r>
              <a:rPr lang="en-US" dirty="0" smtClean="0">
                <a:latin typeface="Times New Roman" pitchFamily="18" charset="0"/>
                <a:cs typeface="Times New Roman" pitchFamily="18" charset="0"/>
              </a:rPr>
              <a:t>signs and symptoms of high blood glucose levels and know what to do if they occur . For many patients, these are similar to the symptoms they experienced when they were first diagnosed with diabetes. Chronic high blood glucose levels can lead to long-term complications.</a:t>
            </a:r>
          </a:p>
          <a:p>
            <a:pPr marL="0" algn="just" rtl="0">
              <a:spcBef>
                <a:spcPts val="0"/>
              </a:spcBef>
            </a:pPr>
            <a:endParaRPr lang="en-US" dirty="0" smtClean="0">
              <a:latin typeface="Times New Roman" pitchFamily="18" charset="0"/>
              <a:cs typeface="Times New Roman" pitchFamily="18" charset="0"/>
            </a:endParaRPr>
          </a:p>
          <a:p>
            <a:pPr marL="0" algn="just" rtl="0">
              <a:spcBef>
                <a:spcPts val="0"/>
              </a:spcBef>
              <a:buNone/>
            </a:pPr>
            <a:r>
              <a:rPr lang="en-US" b="1" i="1" dirty="0" smtClean="0">
                <a:solidFill>
                  <a:srgbClr val="FF0000"/>
                </a:solidFill>
                <a:latin typeface="Times New Roman" pitchFamily="18" charset="0"/>
                <a:cs typeface="Times New Roman" pitchFamily="18" charset="0"/>
              </a:rPr>
              <a:t>B. Hypoglycemia</a:t>
            </a:r>
            <a:endParaRPr lang="en-US" dirty="0" smtClean="0">
              <a:solidFill>
                <a:srgbClr val="FF0000"/>
              </a:solidFill>
              <a:latin typeface="Times New Roman" pitchFamily="18" charset="0"/>
              <a:cs typeface="Times New Roman" pitchFamily="18" charset="0"/>
            </a:endParaRPr>
          </a:p>
          <a:p>
            <a:pPr marL="0" algn="just" rtl="0">
              <a:spcBef>
                <a:spcPts val="0"/>
              </a:spcBef>
            </a:pPr>
            <a:r>
              <a:rPr lang="en-US" dirty="0" smtClean="0">
                <a:latin typeface="Times New Roman" pitchFamily="18" charset="0"/>
                <a:cs typeface="Times New Roman" pitchFamily="18" charset="0"/>
              </a:rPr>
              <a:t>Low blood glucose, or hypoglycemia, occurs when there is not enough glucose available in relation to circulating insulin. This is sometimes referred to as an insulin reaction. Hypoglycemia is usually defined as a blood glucose level below 50 mg/</a:t>
            </a:r>
            <a:r>
              <a:rPr lang="en-US" dirty="0" err="1" smtClean="0">
                <a:latin typeface="Times New Roman" pitchFamily="18" charset="0"/>
                <a:cs typeface="Times New Roman" pitchFamily="18" charset="0"/>
              </a:rPr>
              <a:t>dL</a:t>
            </a:r>
            <a:r>
              <a:rPr lang="en-US" dirty="0" smtClean="0">
                <a:latin typeface="Times New Roman" pitchFamily="18" charset="0"/>
                <a:cs typeface="Times New Roman" pitchFamily="18" charset="0"/>
              </a:rPr>
              <a:t>, although patients may feel symptoms at higher or lower levels. Occasionally, symptoms occur as a result of a rapid drop in blood glucose, even though the actual glucose level is normal or high. </a:t>
            </a:r>
          </a:p>
          <a:p>
            <a:pPr marL="0" algn="just" rtl="0">
              <a:spcBef>
                <a:spcPts val="0"/>
              </a:spcBef>
              <a:buNone/>
            </a:pPr>
            <a:endParaRPr lang="en-US"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b="1" dirty="0" smtClean="0">
                <a:solidFill>
                  <a:srgbClr val="FF0000"/>
                </a:solidFill>
                <a:latin typeface="Times New Roman" pitchFamily="18" charset="0"/>
                <a:cs typeface="Times New Roman" pitchFamily="18" charset="0"/>
              </a:rPr>
              <a:t>Causes of hypoglycemia</a:t>
            </a:r>
            <a:endParaRPr lang="en-US" dirty="0" smtClean="0">
              <a:solidFill>
                <a:srgbClr val="FF0000"/>
              </a:solidFill>
              <a:latin typeface="Times New Roman" pitchFamily="18" charset="0"/>
              <a:cs typeface="Times New Roman" pitchFamily="18" charset="0"/>
            </a:endParaRPr>
          </a:p>
          <a:p>
            <a:pPr marL="0" algn="just" rtl="0">
              <a:spcBef>
                <a:spcPts val="0"/>
              </a:spcBef>
              <a:buNone/>
            </a:pPr>
            <a:r>
              <a:rPr lang="en-US" dirty="0" smtClean="0">
                <a:latin typeface="Times New Roman" pitchFamily="18" charset="0"/>
                <a:cs typeface="Times New Roman" pitchFamily="18" charset="0"/>
              </a:rPr>
              <a:t> 1. It may include skipping a meal, </a:t>
            </a:r>
          </a:p>
          <a:p>
            <a:pPr marL="0" algn="just" rtl="0">
              <a:spcBef>
                <a:spcPts val="0"/>
              </a:spcBef>
              <a:buNone/>
            </a:pPr>
            <a:r>
              <a:rPr lang="en-US" dirty="0" smtClean="0">
                <a:latin typeface="Times New Roman" pitchFamily="18" charset="0"/>
                <a:cs typeface="Times New Roman" pitchFamily="18" charset="0"/>
              </a:rPr>
              <a:t>2.  Exercising more than usual, </a:t>
            </a:r>
          </a:p>
          <a:p>
            <a:pPr marL="0" algn="just" rtl="0">
              <a:spcBef>
                <a:spcPts val="0"/>
              </a:spcBef>
              <a:buNone/>
            </a:pPr>
            <a:r>
              <a:rPr lang="en-US" dirty="0" smtClean="0">
                <a:latin typeface="Times New Roman" pitchFamily="18" charset="0"/>
                <a:cs typeface="Times New Roman" pitchFamily="18" charset="0"/>
              </a:rPr>
              <a:t>3. Accidentally administering too much insulin. Repeated or extremely low blood glucose levels can cause neurologic damage because there is not enough glucose for brain function. It is therefore important to teach patients how to prevent and treat low blood glucose </a:t>
            </a:r>
          </a:p>
          <a:p>
            <a:endParaRPr lang="en-US"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609600"/>
            <a:ext cx="8686800" cy="5715000"/>
          </a:xfrm>
        </p:spPr>
        <p:txBody>
          <a:bodyPr>
            <a:normAutofit/>
          </a:bodyPr>
          <a:lstStyle/>
          <a:p>
            <a:pPr marL="0" algn="ctr" rtl="0">
              <a:spcBef>
                <a:spcPts val="0"/>
              </a:spcBef>
              <a:buNone/>
            </a:pPr>
            <a:r>
              <a:rPr lang="en-US" sz="2000" b="1" dirty="0" smtClean="0">
                <a:solidFill>
                  <a:srgbClr val="FF0000"/>
                </a:solidFill>
                <a:latin typeface="Times New Roman" pitchFamily="18" charset="0"/>
                <a:cs typeface="Times New Roman" pitchFamily="18" charset="0"/>
              </a:rPr>
              <a:t>Symptoms of low blood glucose</a:t>
            </a:r>
            <a:r>
              <a:rPr lang="en-US" sz="2000" dirty="0" smtClean="0">
                <a:solidFill>
                  <a:srgbClr val="FF0000"/>
                </a:solidFill>
                <a:latin typeface="Times New Roman" pitchFamily="18" charset="0"/>
                <a:cs typeface="Times New Roman" pitchFamily="18" charset="0"/>
              </a:rPr>
              <a:t> </a:t>
            </a:r>
          </a:p>
          <a:p>
            <a:pPr marL="68580" indent="-342900" algn="just" rtl="0">
              <a:spcBef>
                <a:spcPts val="0"/>
              </a:spcBef>
              <a:buNone/>
            </a:pPr>
            <a:r>
              <a:rPr lang="en-US" sz="2000" dirty="0" smtClean="0">
                <a:latin typeface="Times New Roman" pitchFamily="18" charset="0"/>
                <a:cs typeface="Times New Roman" pitchFamily="18" charset="0"/>
              </a:rPr>
              <a:t>1. Hunger, sweating, pallor, tremor, palpitations, and headache. These symptoms are caused by activation of the sympathetic nervous system. As hypoglycemia progresses, the brain is deprived of glucose (called </a:t>
            </a:r>
            <a:r>
              <a:rPr lang="en-US" sz="2000" dirty="0" err="1" smtClean="0">
                <a:latin typeface="Times New Roman" pitchFamily="18" charset="0"/>
                <a:cs typeface="Times New Roman" pitchFamily="18" charset="0"/>
              </a:rPr>
              <a:t>neuroglycopenia</a:t>
            </a:r>
            <a:r>
              <a:rPr lang="en-US" sz="2000" dirty="0" smtClean="0">
                <a:latin typeface="Times New Roman" pitchFamily="18" charset="0"/>
                <a:cs typeface="Times New Roman" pitchFamily="18" charset="0"/>
              </a:rPr>
              <a:t>) and neurologic symptoms such as irritability, confusion, seizures, and coma may occur. If you  find someone with symptoms of altered blood glucose but are unable to identify whether it is high or low, do a blood glucose test. However, if the patient has neurologic symptoms, treat for low blood glucose immediately.</a:t>
            </a:r>
          </a:p>
          <a:p>
            <a:pPr marL="68580" indent="-342900" algn="just" rtl="0">
              <a:spcBef>
                <a:spcPts val="0"/>
              </a:spcBef>
              <a:buAutoNum type="arabicPeriod"/>
            </a:pPr>
            <a:endParaRPr lang="en-US" sz="2000" dirty="0" smtClean="0">
              <a:latin typeface="Times New Roman" pitchFamily="18" charset="0"/>
              <a:cs typeface="Times New Roman" pitchFamily="18" charset="0"/>
            </a:endParaRPr>
          </a:p>
          <a:p>
            <a:pPr marL="0" algn="just" rtl="0">
              <a:spcBef>
                <a:spcPts val="0"/>
              </a:spcBef>
              <a:buNone/>
            </a:pPr>
            <a:r>
              <a:rPr lang="en-US" sz="2000" dirty="0" smtClean="0">
                <a:latin typeface="Times New Roman" pitchFamily="18" charset="0"/>
                <a:cs typeface="Times New Roman" pitchFamily="18" charset="0"/>
              </a:rPr>
              <a:t>2. The blood glucose may then be checked and further treatment provided as indicated.</a:t>
            </a:r>
          </a:p>
          <a:p>
            <a:pPr marL="0" algn="just">
              <a:spcBef>
                <a:spcPts val="0"/>
              </a:spcBef>
              <a:buNone/>
            </a:pPr>
            <a:r>
              <a:rPr lang="en-US" sz="2000" dirty="0" smtClean="0">
                <a:latin typeface="Times New Roman" pitchFamily="18" charset="0"/>
                <a:cs typeface="Times New Roman" pitchFamily="18" charset="0"/>
              </a:rPr>
              <a:t>                                                                                                                             </a:t>
            </a:r>
          </a:p>
          <a:p>
            <a:pPr marL="0" algn="just">
              <a:spcBef>
                <a:spcPts val="0"/>
              </a:spcBef>
              <a:buNone/>
            </a:pPr>
            <a:r>
              <a:rPr lang="en-US" sz="2000" dirty="0" smtClean="0">
                <a:latin typeface="Times New Roman" pitchFamily="18" charset="0"/>
                <a:cs typeface="Times New Roman" pitchFamily="18" charset="0"/>
              </a:rPr>
              <a:t>3. Recheck the blood glucose in 15 minutes. If it does not return to at least 70 mg/</a:t>
            </a:r>
            <a:r>
              <a:rPr lang="en-US" sz="2000" dirty="0" err="1" smtClean="0">
                <a:latin typeface="Times New Roman" pitchFamily="18" charset="0"/>
                <a:cs typeface="Times New Roman" pitchFamily="18" charset="0"/>
              </a:rPr>
              <a:t>dL</a:t>
            </a:r>
            <a:r>
              <a:rPr lang="en-US" sz="2000" dirty="0" smtClean="0">
                <a:latin typeface="Times New Roman" pitchFamily="18" charset="0"/>
                <a:cs typeface="Times New Roman" pitchFamily="18" charset="0"/>
              </a:rPr>
              <a:t>, repeat the procedure every 15 minutes until 70 mg/</a:t>
            </a:r>
            <a:r>
              <a:rPr lang="en-US" sz="2000" dirty="0" err="1" smtClean="0">
                <a:latin typeface="Times New Roman" pitchFamily="18" charset="0"/>
                <a:cs typeface="Times New Roman" pitchFamily="18" charset="0"/>
              </a:rPr>
              <a:t>dL</a:t>
            </a:r>
            <a:r>
              <a:rPr lang="en-US" sz="2000" dirty="0" smtClean="0">
                <a:latin typeface="Times New Roman" pitchFamily="18" charset="0"/>
                <a:cs typeface="Times New Roman" pitchFamily="18" charset="0"/>
              </a:rPr>
              <a:t> is reached-even if the patient is feeling better.                                                                                               </a:t>
            </a:r>
          </a:p>
          <a:p>
            <a:pPr marL="0" algn="l">
              <a:spcBef>
                <a:spcPts val="0"/>
              </a:spcBef>
              <a:buNone/>
            </a:pPr>
            <a:r>
              <a:rPr lang="en-US" sz="1600" dirty="0" smtClean="0">
                <a:solidFill>
                  <a:srgbClr val="FF0000"/>
                </a:solidFill>
                <a:latin typeface="Times New Roman" pitchFamily="18" charset="0"/>
                <a:cs typeface="Times New Roman" pitchFamily="18" charset="0"/>
              </a:rPr>
              <a:t>                                          </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04800"/>
            <a:ext cx="8686800" cy="6019800"/>
          </a:xfrm>
        </p:spPr>
        <p:txBody>
          <a:bodyPr>
            <a:noAutofit/>
          </a:bodyPr>
          <a:lstStyle/>
          <a:p>
            <a:pPr algn="ctr" rtl="0">
              <a:buNone/>
            </a:pPr>
            <a:r>
              <a:rPr lang="en-US" sz="1600" b="1" i="1" dirty="0" smtClean="0">
                <a:solidFill>
                  <a:srgbClr val="7030A0"/>
                </a:solidFill>
                <a:latin typeface="Times New Roman" pitchFamily="18" charset="0"/>
                <a:cs typeface="Times New Roman" pitchFamily="18" charset="0"/>
              </a:rPr>
              <a:t>Diabetic </a:t>
            </a:r>
            <a:r>
              <a:rPr lang="en-US" sz="1600" b="1" i="1" dirty="0" err="1" smtClean="0">
                <a:solidFill>
                  <a:srgbClr val="7030A0"/>
                </a:solidFill>
                <a:latin typeface="Times New Roman" pitchFamily="18" charset="0"/>
                <a:cs typeface="Times New Roman" pitchFamily="18" charset="0"/>
              </a:rPr>
              <a:t>Ketoacidosis</a:t>
            </a:r>
            <a:endParaRPr lang="en-US" sz="1600" dirty="0" smtClean="0">
              <a:solidFill>
                <a:srgbClr val="7030A0"/>
              </a:solidFill>
              <a:latin typeface="Times New Roman" pitchFamily="18" charset="0"/>
              <a:cs typeface="Times New Roman" pitchFamily="18" charset="0"/>
            </a:endParaRPr>
          </a:p>
          <a:p>
            <a:pPr algn="l" rtl="0">
              <a:buNone/>
            </a:pPr>
            <a:r>
              <a:rPr lang="en-US" sz="1600" b="1" dirty="0" err="1" smtClean="0">
                <a:solidFill>
                  <a:srgbClr val="7030A0"/>
                </a:solidFill>
                <a:latin typeface="Times New Roman" pitchFamily="18" charset="0"/>
                <a:cs typeface="Times New Roman" pitchFamily="18" charset="0"/>
              </a:rPr>
              <a:t>Pathophysiology</a:t>
            </a:r>
            <a:r>
              <a:rPr lang="en-US" sz="1600" b="1" dirty="0" smtClean="0">
                <a:solidFill>
                  <a:srgbClr val="7030A0"/>
                </a:solidFill>
                <a:latin typeface="Times New Roman" pitchFamily="18" charset="0"/>
                <a:cs typeface="Times New Roman" pitchFamily="18" charset="0"/>
              </a:rPr>
              <a:t> :</a:t>
            </a:r>
            <a:endParaRPr lang="en-US" sz="1600" dirty="0" smtClean="0">
              <a:solidFill>
                <a:srgbClr val="7030A0"/>
              </a:solidFill>
              <a:latin typeface="Times New Roman" pitchFamily="18" charset="0"/>
              <a:cs typeface="Times New Roman" pitchFamily="18" charset="0"/>
            </a:endParaRPr>
          </a:p>
          <a:p>
            <a:pPr marL="0" algn="just" rtl="0">
              <a:spcBef>
                <a:spcPts val="0"/>
              </a:spcBef>
              <a:buFont typeface="Wingdings" pitchFamily="2" charset="2"/>
              <a:buChar char="v"/>
            </a:pPr>
            <a:r>
              <a:rPr lang="en-US" sz="1600" b="1"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Diabetic </a:t>
            </a:r>
            <a:r>
              <a:rPr lang="en-US" sz="1600" dirty="0" err="1" smtClean="0">
                <a:latin typeface="Times New Roman" pitchFamily="18" charset="0"/>
                <a:cs typeface="Times New Roman" pitchFamily="18" charset="0"/>
              </a:rPr>
              <a:t>ketoacidosis</a:t>
            </a:r>
            <a:r>
              <a:rPr lang="en-US" sz="1600" dirty="0" smtClean="0">
                <a:latin typeface="Times New Roman" pitchFamily="18" charset="0"/>
                <a:cs typeface="Times New Roman" pitchFamily="18" charset="0"/>
              </a:rPr>
              <a:t> (DKA) occurs when blood glucose levels become very high and insulin is deficient. This most commonly occurs in people with type 1 diabetes, but it may occur in type 2 diabetes when insulin deficiency exists. DKA symptoms are often the reason a person with undiagnosed type 1 diabetes first seeks help. It may also be the result of stress or illness in a person with previously diagnosed type 1 (or rarely, type 2) diabetes.</a:t>
            </a:r>
          </a:p>
          <a:p>
            <a:pPr marL="0" algn="just" rtl="0">
              <a:spcBef>
                <a:spcPts val="0"/>
              </a:spcBef>
              <a:buFont typeface="Wingdings" pitchFamily="2" charset="2"/>
              <a:buChar char="v"/>
            </a:pPr>
            <a:endParaRPr lang="en-US" sz="1600" dirty="0" smtClean="0">
              <a:latin typeface="Times New Roman" pitchFamily="18" charset="0"/>
              <a:cs typeface="Times New Roman" pitchFamily="18" charset="0"/>
            </a:endParaRPr>
          </a:p>
          <a:p>
            <a:pPr marL="0" algn="just" rtl="0">
              <a:spcBef>
                <a:spcPts val="0"/>
              </a:spcBef>
              <a:buFont typeface="Wingdings" pitchFamily="2" charset="2"/>
              <a:buChar char="v"/>
            </a:pPr>
            <a:r>
              <a:rPr lang="en-US" sz="1600" dirty="0" smtClean="0">
                <a:latin typeface="Times New Roman" pitchFamily="18" charset="0"/>
                <a:cs typeface="Times New Roman" pitchFamily="18" charset="0"/>
              </a:rPr>
              <a:t>When there is insufficient insulin to allow glucose into cells, the cells starve. The body then breaks down fat to be used for energy. The fat breakdown releases an acid substance called </a:t>
            </a:r>
            <a:r>
              <a:rPr lang="en-US" sz="1600" dirty="0" err="1" smtClean="0">
                <a:latin typeface="Times New Roman" pitchFamily="18" charset="0"/>
                <a:cs typeface="Times New Roman" pitchFamily="18" charset="0"/>
              </a:rPr>
              <a:t>ketones</a:t>
            </a:r>
            <a:r>
              <a:rPr lang="en-US" sz="1600" dirty="0" smtClean="0">
                <a:latin typeface="Times New Roman" pitchFamily="18" charset="0"/>
                <a:cs typeface="Times New Roman" pitchFamily="18" charset="0"/>
              </a:rPr>
              <a:t>. As </a:t>
            </a:r>
            <a:r>
              <a:rPr lang="en-US" sz="1600" dirty="0" err="1" smtClean="0">
                <a:latin typeface="Times New Roman" pitchFamily="18" charset="0"/>
                <a:cs typeface="Times New Roman" pitchFamily="18" charset="0"/>
              </a:rPr>
              <a:t>ketones</a:t>
            </a:r>
            <a:r>
              <a:rPr lang="en-US" sz="1600" dirty="0" smtClean="0">
                <a:latin typeface="Times New Roman" pitchFamily="18" charset="0"/>
                <a:cs typeface="Times New Roman" pitchFamily="18" charset="0"/>
              </a:rPr>
              <a:t> build up in the blood, </a:t>
            </a:r>
            <a:r>
              <a:rPr lang="en-US" sz="1600" dirty="0" err="1" smtClean="0">
                <a:latin typeface="Times New Roman" pitchFamily="18" charset="0"/>
                <a:cs typeface="Times New Roman" pitchFamily="18" charset="0"/>
              </a:rPr>
              <a:t>ketoacidosis</a:t>
            </a:r>
            <a:r>
              <a:rPr lang="en-US" sz="1600" dirty="0" smtClean="0">
                <a:latin typeface="Times New Roman" pitchFamily="18" charset="0"/>
                <a:cs typeface="Times New Roman" pitchFamily="18" charset="0"/>
              </a:rPr>
              <a:t> occurs. </a:t>
            </a:r>
          </a:p>
          <a:p>
            <a:pPr marL="0" algn="just" rtl="0">
              <a:spcBef>
                <a:spcPts val="0"/>
              </a:spcBef>
              <a:buFont typeface="Wingdings" pitchFamily="2" charset="2"/>
              <a:buChar char="v"/>
            </a:pPr>
            <a:endParaRPr lang="en-US" sz="1600" dirty="0" smtClean="0">
              <a:latin typeface="Times New Roman" pitchFamily="18" charset="0"/>
              <a:cs typeface="Times New Roman" pitchFamily="18" charset="0"/>
            </a:endParaRPr>
          </a:p>
          <a:p>
            <a:pPr marL="0" algn="just" rtl="0">
              <a:spcBef>
                <a:spcPts val="0"/>
              </a:spcBef>
              <a:buFont typeface="Wingdings" pitchFamily="2" charset="2"/>
              <a:buChar char="v"/>
            </a:pPr>
            <a:r>
              <a:rPr lang="en-US" sz="1600" dirty="0" smtClean="0">
                <a:latin typeface="Times New Roman" pitchFamily="18" charset="0"/>
                <a:cs typeface="Times New Roman" pitchFamily="18" charset="0"/>
              </a:rPr>
              <a:t>The body attempts to compensate for acidosis by deepening respirations, thereby blowing off excess carbon dioxide. The deep, sighing respiratory pattern is called </a:t>
            </a:r>
            <a:r>
              <a:rPr lang="en-US" sz="1600" b="1" dirty="0" err="1" smtClean="0">
                <a:latin typeface="Times New Roman" pitchFamily="18" charset="0"/>
                <a:cs typeface="Times New Roman" pitchFamily="18" charset="0"/>
              </a:rPr>
              <a:t>Kussmaul’s</a:t>
            </a:r>
            <a:r>
              <a:rPr lang="en-US" sz="1600" b="1" dirty="0" smtClean="0">
                <a:latin typeface="Times New Roman" pitchFamily="18" charset="0"/>
                <a:cs typeface="Times New Roman" pitchFamily="18" charset="0"/>
              </a:rPr>
              <a:t> respirations</a:t>
            </a:r>
            <a:r>
              <a:rPr lang="en-US" sz="1600" dirty="0" smtClean="0">
                <a:latin typeface="Times New Roman" pitchFamily="18" charset="0"/>
                <a:cs typeface="Times New Roman" pitchFamily="18" charset="0"/>
              </a:rPr>
              <a:t>. The expired air has a fruity odor caused by the</a:t>
            </a:r>
            <a:r>
              <a:rPr lang="en-US" sz="1600" b="1"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ketones</a:t>
            </a:r>
            <a:r>
              <a:rPr lang="en-US" sz="1600" dirty="0" smtClean="0">
                <a:latin typeface="Times New Roman" pitchFamily="18" charset="0"/>
                <a:cs typeface="Times New Roman" pitchFamily="18" charset="0"/>
              </a:rPr>
              <a:t> and may be mistaken for alcohol. Some nurses have</a:t>
            </a:r>
            <a:r>
              <a:rPr lang="en-US" sz="1600" b="1"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likened the odor to Juicy Fruit chewing gum. With such high blood glucose and the accompanying </a:t>
            </a:r>
            <a:r>
              <a:rPr lang="en-US" sz="1600" dirty="0" err="1" smtClean="0">
                <a:latin typeface="Times New Roman" pitchFamily="18" charset="0"/>
                <a:cs typeface="Times New Roman" pitchFamily="18" charset="0"/>
              </a:rPr>
              <a:t>polyuria</a:t>
            </a:r>
            <a:r>
              <a:rPr lang="en-US" sz="1600" dirty="0" smtClean="0">
                <a:latin typeface="Times New Roman" pitchFamily="18" charset="0"/>
                <a:cs typeface="Times New Roman" pitchFamily="18" charset="0"/>
              </a:rPr>
              <a:t>, the body becomes dehydrated very quickly. Tachycardia, hypotension, and shock can result. Acidosis also causes potassium to leave the cells and accumulate in the blood (</a:t>
            </a:r>
            <a:r>
              <a:rPr lang="en-US" sz="1600" dirty="0" err="1" smtClean="0">
                <a:latin typeface="Times New Roman" pitchFamily="18" charset="0"/>
                <a:cs typeface="Times New Roman" pitchFamily="18" charset="0"/>
              </a:rPr>
              <a:t>hyperkalemia</a:t>
            </a:r>
            <a:r>
              <a:rPr lang="en-US" sz="1600" dirty="0" smtClean="0">
                <a:latin typeface="Times New Roman" pitchFamily="18" charset="0"/>
                <a:cs typeface="Times New Roman" pitchFamily="18" charset="0"/>
              </a:rPr>
              <a:t>). Potassium is then lost in large amounts in the urine, which can lead to </a:t>
            </a:r>
            <a:r>
              <a:rPr lang="en-US" sz="1600" dirty="0" err="1" smtClean="0">
                <a:latin typeface="Times New Roman" pitchFamily="18" charset="0"/>
                <a:cs typeface="Times New Roman" pitchFamily="18" charset="0"/>
              </a:rPr>
              <a:t>hypokalemia</a:t>
            </a:r>
            <a:r>
              <a:rPr lang="en-US" sz="1600" dirty="0" smtClean="0">
                <a:latin typeface="Times New Roman" pitchFamily="18" charset="0"/>
                <a:cs typeface="Times New Roman" pitchFamily="18" charset="0"/>
              </a:rPr>
              <a:t>. The combination of dehydration, potassium imbalance, and acidosis causes the patient to develop flu-like symptoms, including   abdominal pain and vomiting</a:t>
            </a:r>
            <a:r>
              <a:rPr lang="en-US" sz="1600" dirty="0" smtClean="0"/>
              <a:t>. The patient loses consciousness and death occurs if DKA is not treated. The mortality rate for DKA can be up to 10%.</a:t>
            </a:r>
          </a:p>
          <a:p>
            <a:pPr marL="0" algn="just" rtl="0">
              <a:spcBef>
                <a:spcPts val="0"/>
              </a:spcBef>
              <a:buFont typeface="Wingdings" pitchFamily="2" charset="2"/>
              <a:buChar char="v"/>
            </a:pPr>
            <a:endParaRPr lang="en-US" sz="1600" dirty="0" smtClean="0">
              <a:latin typeface="Times New Roman" pitchFamily="18" charset="0"/>
              <a:cs typeface="Times New Roman" pitchFamily="18" charset="0"/>
            </a:endParaRPr>
          </a:p>
          <a:p>
            <a:pPr marL="0" algn="just" rtl="0">
              <a:spcBef>
                <a:spcPts val="0"/>
              </a:spcBef>
            </a:pPr>
            <a:endParaRPr lang="en-US" sz="1600" dirty="0" smtClean="0">
              <a:latin typeface="Times New Roman" pitchFamily="18" charset="0"/>
              <a:cs typeface="Times New Roman" pitchFamily="18" charset="0"/>
            </a:endParaRPr>
          </a:p>
          <a:p>
            <a:pPr marL="0" algn="just" rtl="0">
              <a:spcBef>
                <a:spcPts val="0"/>
              </a:spcBef>
            </a:pPr>
            <a:endParaRPr lang="en-US" sz="1600" dirty="0" smtClean="0">
              <a:latin typeface="Times New Roman" pitchFamily="18" charset="0"/>
              <a:cs typeface="Times New Roman" pitchFamily="18" charset="0"/>
            </a:endParaRPr>
          </a:p>
          <a:p>
            <a:pPr marL="0" algn="just" rtl="0">
              <a:spcBef>
                <a:spcPts val="0"/>
              </a:spcBef>
            </a:pPr>
            <a:endParaRPr lang="en-US" sz="1600" dirty="0" smtClean="0">
              <a:latin typeface="Times New Roman" pitchFamily="18" charset="0"/>
              <a:cs typeface="Times New Roman" pitchFamily="18" charset="0"/>
            </a:endParaRPr>
          </a:p>
          <a:p>
            <a:pPr marL="0" algn="just" rtl="0">
              <a:spcBef>
                <a:spcPts val="0"/>
              </a:spcBef>
            </a:pPr>
            <a:endParaRPr lang="en-US" sz="1600" dirty="0" smtClean="0">
              <a:latin typeface="Times New Roman" pitchFamily="18" charset="0"/>
              <a:cs typeface="Times New Roman" pitchFamily="18" charset="0"/>
            </a:endParaRPr>
          </a:p>
          <a:p>
            <a:pPr marL="0" algn="just" rtl="0">
              <a:spcBef>
                <a:spcPts val="0"/>
              </a:spcBef>
            </a:pPr>
            <a:r>
              <a:rPr lang="en-US" sz="1600" dirty="0" smtClean="0">
                <a:latin typeface="Times New Roman" pitchFamily="18" charset="0"/>
                <a:cs typeface="Times New Roman" pitchFamily="18" charset="0"/>
              </a:rPr>
              <a:t>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81000"/>
            <a:ext cx="8610600" cy="5943600"/>
          </a:xfrm>
        </p:spPr>
        <p:txBody>
          <a:bodyPr>
            <a:normAutofit/>
          </a:bodyPr>
          <a:lstStyle/>
          <a:p>
            <a:pPr marL="0" algn="just" rtl="0">
              <a:spcBef>
                <a:spcPts val="0"/>
              </a:spcBef>
            </a:pPr>
            <a:r>
              <a:rPr lang="en-US" sz="2000" b="1" dirty="0" smtClean="0">
                <a:latin typeface="Times New Roman" pitchFamily="18" charset="0"/>
                <a:cs typeface="Times New Roman" pitchFamily="18" charset="0"/>
              </a:rPr>
              <a:t>Therapeutic Measures : </a:t>
            </a:r>
            <a:r>
              <a:rPr lang="en-US" sz="2000" dirty="0" smtClean="0">
                <a:latin typeface="Times New Roman" pitchFamily="18" charset="0"/>
                <a:cs typeface="Times New Roman" pitchFamily="18" charset="0"/>
              </a:rPr>
              <a:t>Treatment includes IV fluids, IV insulin, and blood glucose monitoring, often initially in an intensive care unit (ICU) setting. Glucose is added to the IV when the blood glucose drops to about 180 mg/</a:t>
            </a:r>
            <a:r>
              <a:rPr lang="en-US" sz="2000" dirty="0" err="1" smtClean="0">
                <a:latin typeface="Times New Roman" pitchFamily="18" charset="0"/>
                <a:cs typeface="Times New Roman" pitchFamily="18" charset="0"/>
              </a:rPr>
              <a:t>dL</a:t>
            </a:r>
            <a:r>
              <a:rPr lang="en-US" sz="2000" dirty="0" smtClean="0">
                <a:latin typeface="Times New Roman" pitchFamily="18" charset="0"/>
                <a:cs typeface="Times New Roman" pitchFamily="18" charset="0"/>
              </a:rPr>
              <a:t> to avoid hypoglycemia. Potassium should also be monitored closely, since it is essential to have normal levels for cardiac function. Arterial blood gases help monitor acidosis. The cause of the DKA should be identified and treated.</a:t>
            </a:r>
          </a:p>
          <a:p>
            <a:pPr marL="0" algn="just" rtl="0">
              <a:spcBef>
                <a:spcPts val="0"/>
              </a:spcBef>
            </a:pPr>
            <a:endParaRPr lang="en-US" sz="2000" dirty="0" smtClean="0">
              <a:latin typeface="Times New Roman" pitchFamily="18" charset="0"/>
              <a:cs typeface="Times New Roman" pitchFamily="18" charset="0"/>
            </a:endParaRPr>
          </a:p>
          <a:p>
            <a:pPr marL="0" algn="just" rtl="0">
              <a:spcBef>
                <a:spcPts val="0"/>
              </a:spcBef>
            </a:pPr>
            <a:r>
              <a:rPr lang="en-US" sz="2000" b="1" dirty="0" smtClean="0">
                <a:latin typeface="Times New Roman" pitchFamily="18" charset="0"/>
                <a:cs typeface="Times New Roman" pitchFamily="18" charset="0"/>
              </a:rPr>
              <a:t>Prevention of </a:t>
            </a:r>
            <a:r>
              <a:rPr lang="en-US" sz="2000" b="1" dirty="0" err="1" smtClean="0">
                <a:latin typeface="Times New Roman" pitchFamily="18" charset="0"/>
                <a:cs typeface="Times New Roman" pitchFamily="18" charset="0"/>
              </a:rPr>
              <a:t>ketoacidosis</a:t>
            </a:r>
            <a:r>
              <a:rPr lang="en-US" sz="2000" dirty="0" smtClean="0">
                <a:latin typeface="Times New Roman" pitchFamily="18" charset="0"/>
                <a:cs typeface="Times New Roman" pitchFamily="18" charset="0"/>
              </a:rPr>
              <a:t> involves careful monitoring of blood glucose levels at home. Teach patients to use a urine dipstick to check for </a:t>
            </a:r>
            <a:r>
              <a:rPr lang="en-US" sz="2000" dirty="0" err="1" smtClean="0">
                <a:latin typeface="Times New Roman" pitchFamily="18" charset="0"/>
                <a:cs typeface="Times New Roman" pitchFamily="18" charset="0"/>
              </a:rPr>
              <a:t>ketones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Ketostix</a:t>
            </a:r>
            <a:r>
              <a:rPr lang="en-US" sz="2000" dirty="0" smtClean="0">
                <a:latin typeface="Times New Roman" pitchFamily="18" charset="0"/>
                <a:cs typeface="Times New Roman" pitchFamily="18" charset="0"/>
              </a:rPr>
              <a:t>) if blood glucose rises above 300 mg/</a:t>
            </a:r>
            <a:r>
              <a:rPr lang="en-US" sz="2000" dirty="0" err="1" smtClean="0">
                <a:latin typeface="Times New Roman" pitchFamily="18" charset="0"/>
                <a:cs typeface="Times New Roman" pitchFamily="18" charset="0"/>
              </a:rPr>
              <a:t>dL</a:t>
            </a:r>
            <a:r>
              <a:rPr lang="en-US" sz="2000" dirty="0" smtClean="0">
                <a:latin typeface="Times New Roman" pitchFamily="18" charset="0"/>
                <a:cs typeface="Times New Roman" pitchFamily="18" charset="0"/>
              </a:rPr>
              <a:t>. If </a:t>
            </a:r>
            <a:r>
              <a:rPr lang="en-US" sz="2000" dirty="0" err="1" smtClean="0">
                <a:latin typeface="Times New Roman" pitchFamily="18" charset="0"/>
                <a:cs typeface="Times New Roman" pitchFamily="18" charset="0"/>
              </a:rPr>
              <a:t>ketones</a:t>
            </a:r>
            <a:r>
              <a:rPr lang="en-US" sz="2000" dirty="0" smtClean="0">
                <a:latin typeface="Times New Roman" pitchFamily="18" charset="0"/>
                <a:cs typeface="Times New Roman" pitchFamily="18" charset="0"/>
              </a:rPr>
              <a:t> are present, the patient should drink water and recheck with the next urination. If </a:t>
            </a:r>
            <a:r>
              <a:rPr lang="en-US" sz="2000" dirty="0" err="1" smtClean="0">
                <a:latin typeface="Times New Roman" pitchFamily="18" charset="0"/>
                <a:cs typeface="Times New Roman" pitchFamily="18" charset="0"/>
              </a:rPr>
              <a:t>ketones</a:t>
            </a:r>
            <a:r>
              <a:rPr lang="en-US" sz="2000" dirty="0" smtClean="0">
                <a:latin typeface="Times New Roman" pitchFamily="18" charset="0"/>
                <a:cs typeface="Times New Roman" pitchFamily="18" charset="0"/>
              </a:rPr>
              <a:t> are still present, the physician should be notified. Instruct patients to never stop their insulin without a physician’s supervision.</a:t>
            </a:r>
          </a:p>
          <a:p>
            <a:pPr algn="just"/>
            <a:endParaRPr lang="en-US" sz="2000" dirty="0">
              <a:latin typeface="Times New Roman" pitchFamily="18" charset="0"/>
              <a:cs typeface="Times New Roman" pitchFamily="18"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57200"/>
            <a:ext cx="8686800" cy="5867400"/>
          </a:xfrm>
        </p:spPr>
        <p:txBody>
          <a:bodyPr>
            <a:normAutofit/>
          </a:bodyPr>
          <a:lstStyle/>
          <a:p>
            <a:pPr algn="ctr" rtl="0">
              <a:buNone/>
            </a:pPr>
            <a:r>
              <a:rPr lang="en-US" sz="2200" b="1" i="1" dirty="0" err="1" smtClean="0">
                <a:solidFill>
                  <a:srgbClr val="C00000"/>
                </a:solidFill>
                <a:latin typeface="Times New Roman" pitchFamily="18" charset="0"/>
                <a:cs typeface="Times New Roman" pitchFamily="18" charset="0"/>
              </a:rPr>
              <a:t>Hyperosmolar</a:t>
            </a:r>
            <a:r>
              <a:rPr lang="en-US" sz="2200" b="1" i="1" dirty="0" smtClean="0">
                <a:solidFill>
                  <a:srgbClr val="C00000"/>
                </a:solidFill>
                <a:latin typeface="Times New Roman" pitchFamily="18" charset="0"/>
                <a:cs typeface="Times New Roman" pitchFamily="18" charset="0"/>
              </a:rPr>
              <a:t> Hyperglycemia</a:t>
            </a:r>
            <a:endParaRPr lang="en-US" sz="2200" dirty="0" smtClean="0">
              <a:solidFill>
                <a:srgbClr val="C00000"/>
              </a:solidFill>
              <a:latin typeface="Times New Roman" pitchFamily="18" charset="0"/>
              <a:cs typeface="Times New Roman" pitchFamily="18" charset="0"/>
            </a:endParaRPr>
          </a:p>
          <a:p>
            <a:pPr marL="0" algn="just" rtl="0">
              <a:spcBef>
                <a:spcPts val="0"/>
              </a:spcBef>
            </a:pPr>
            <a:r>
              <a:rPr lang="en-US" sz="2200" b="1" i="1" dirty="0" err="1" smtClean="0">
                <a:solidFill>
                  <a:srgbClr val="C00000"/>
                </a:solidFill>
                <a:latin typeface="Times New Roman" pitchFamily="18" charset="0"/>
                <a:cs typeface="Times New Roman" pitchFamily="18" charset="0"/>
              </a:rPr>
              <a:t>Pathophysiology</a:t>
            </a:r>
            <a:r>
              <a:rPr lang="en-US" sz="2200" b="1" i="1" dirty="0" smtClean="0">
                <a:solidFill>
                  <a:srgbClr val="C00000"/>
                </a:solidFill>
                <a:latin typeface="Times New Roman" pitchFamily="18" charset="0"/>
                <a:cs typeface="Times New Roman" pitchFamily="18" charset="0"/>
              </a:rPr>
              <a:t>:</a:t>
            </a: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(also called </a:t>
            </a:r>
            <a:r>
              <a:rPr lang="en-US" sz="2000" dirty="0" err="1" smtClean="0">
                <a:latin typeface="Times New Roman" pitchFamily="18" charset="0"/>
                <a:cs typeface="Times New Roman" pitchFamily="18" charset="0"/>
              </a:rPr>
              <a:t>hyperosmolar</a:t>
            </a:r>
            <a:r>
              <a:rPr lang="en-US" sz="2000" dirty="0" smtClean="0">
                <a:latin typeface="Times New Roman" pitchFamily="18" charset="0"/>
                <a:cs typeface="Times New Roman" pitchFamily="18" charset="0"/>
              </a:rPr>
              <a:t> hyperglycemic non-</a:t>
            </a:r>
            <a:r>
              <a:rPr lang="en-US" sz="2000" dirty="0" err="1" smtClean="0">
                <a:latin typeface="Times New Roman" pitchFamily="18" charset="0"/>
                <a:cs typeface="Times New Roman" pitchFamily="18" charset="0"/>
              </a:rPr>
              <a:t>ketotic</a:t>
            </a:r>
            <a:r>
              <a:rPr lang="en-US" sz="2000" dirty="0" smtClean="0">
                <a:latin typeface="Times New Roman" pitchFamily="18" charset="0"/>
                <a:cs typeface="Times New Roman" pitchFamily="18" charset="0"/>
              </a:rPr>
              <a:t> syndrome, or HHNK) occurs mainly in type 2 diabetes, when blood glucose levels are high as a result of stress or illness.</a:t>
            </a:r>
          </a:p>
          <a:p>
            <a:pPr marL="0" algn="just" rtl="0">
              <a:spcBef>
                <a:spcPts val="0"/>
              </a:spcBef>
            </a:pPr>
            <a:endParaRPr lang="en-US" sz="2000" dirty="0" smtClean="0">
              <a:latin typeface="Times New Roman" pitchFamily="18" charset="0"/>
              <a:cs typeface="Times New Roman" pitchFamily="18" charset="0"/>
            </a:endParaRPr>
          </a:p>
          <a:p>
            <a:pPr marL="0" algn="just" rtl="0">
              <a:spcBef>
                <a:spcPts val="0"/>
              </a:spcBef>
            </a:pPr>
            <a:r>
              <a:rPr lang="en-US" sz="2000" dirty="0" smtClean="0">
                <a:latin typeface="Times New Roman" pitchFamily="18" charset="0"/>
                <a:cs typeface="Times New Roman" pitchFamily="18" charset="0"/>
              </a:rPr>
              <a:t>Because the person with type 2 diabetes has some insulin production, cells do not starve and DKA usually does not occur. </a:t>
            </a:r>
            <a:r>
              <a:rPr lang="en-US" sz="2000" dirty="0" err="1" smtClean="0">
                <a:latin typeface="Times New Roman" pitchFamily="18" charset="0"/>
                <a:cs typeface="Times New Roman" pitchFamily="18" charset="0"/>
              </a:rPr>
              <a:t>Hyperosmolar</a:t>
            </a:r>
            <a:r>
              <a:rPr lang="en-US" sz="2000" dirty="0" smtClean="0">
                <a:latin typeface="Times New Roman" pitchFamily="18" charset="0"/>
                <a:cs typeface="Times New Roman" pitchFamily="18" charset="0"/>
              </a:rPr>
              <a:t> hyperglycemia occurs more often in </a:t>
            </a:r>
            <a:r>
              <a:rPr lang="en-US" sz="2000" dirty="0" err="1" smtClean="0">
                <a:latin typeface="Times New Roman" pitchFamily="18" charset="0"/>
                <a:cs typeface="Times New Roman" pitchFamily="18" charset="0"/>
              </a:rPr>
              <a:t>hyperosmolar</a:t>
            </a:r>
            <a:r>
              <a:rPr lang="en-US" sz="2000" dirty="0" smtClean="0">
                <a:latin typeface="Times New Roman" pitchFamily="18" charset="0"/>
                <a:cs typeface="Times New Roman" pitchFamily="18" charset="0"/>
              </a:rPr>
              <a:t> (concentrated) state. Blood glucose may rise as high as 1500 mg/</a:t>
            </a:r>
            <a:r>
              <a:rPr lang="en-US" sz="2000" dirty="0" err="1" smtClean="0">
                <a:latin typeface="Times New Roman" pitchFamily="18" charset="0"/>
                <a:cs typeface="Times New Roman" pitchFamily="18" charset="0"/>
              </a:rPr>
              <a:t>dL</a:t>
            </a:r>
            <a:r>
              <a:rPr lang="en-US" sz="2000" dirty="0" smtClean="0">
                <a:latin typeface="Times New Roman" pitchFamily="18" charset="0"/>
                <a:cs typeface="Times New Roman" pitchFamily="18" charset="0"/>
              </a:rPr>
              <a:t>, and electrolyte imbalances occur. Because </a:t>
            </a:r>
            <a:r>
              <a:rPr lang="en-US" sz="2000" dirty="0" err="1" smtClean="0">
                <a:latin typeface="Times New Roman" pitchFamily="18" charset="0"/>
                <a:cs typeface="Times New Roman" pitchFamily="18" charset="0"/>
              </a:rPr>
              <a:t>ketoacidosis</a:t>
            </a:r>
            <a:r>
              <a:rPr lang="en-US" sz="2000" dirty="0" smtClean="0">
                <a:latin typeface="Times New Roman" pitchFamily="18" charset="0"/>
                <a:cs typeface="Times New Roman" pitchFamily="18" charset="0"/>
              </a:rPr>
              <a:t> is not present, the patient may not feel as physically ill as the patient with DKA and may delay seeking treatment. Symptoms of </a:t>
            </a:r>
            <a:r>
              <a:rPr lang="en-US" sz="2000" dirty="0" err="1" smtClean="0">
                <a:latin typeface="Times New Roman" pitchFamily="18" charset="0"/>
                <a:cs typeface="Times New Roman" pitchFamily="18" charset="0"/>
              </a:rPr>
              <a:t>hyperosmolar</a:t>
            </a:r>
            <a:r>
              <a:rPr lang="en-US" sz="2000" dirty="0" smtClean="0">
                <a:latin typeface="Times New Roman" pitchFamily="18" charset="0"/>
                <a:cs typeface="Times New Roman" pitchFamily="18" charset="0"/>
              </a:rPr>
              <a:t> hyperglycemia develop slowly and include extreme thirst, lethargy, and mental confusion. Shock, coma, and death occur if it is left untreated. </a:t>
            </a:r>
          </a:p>
          <a:p>
            <a:pPr marL="0" algn="just" rtl="0">
              <a:spcBef>
                <a:spcPts val="0"/>
              </a:spcBef>
            </a:pPr>
            <a:r>
              <a:rPr lang="en-US" sz="2000" dirty="0" smtClean="0">
                <a:latin typeface="Times New Roman" pitchFamily="18" charset="0"/>
                <a:cs typeface="Times New Roman" pitchFamily="18" charset="0"/>
              </a:rPr>
              <a:t>The mortality rate for </a:t>
            </a:r>
            <a:r>
              <a:rPr lang="en-US" sz="2000" dirty="0" err="1" smtClean="0">
                <a:latin typeface="Times New Roman" pitchFamily="18" charset="0"/>
                <a:cs typeface="Times New Roman" pitchFamily="18" charset="0"/>
              </a:rPr>
              <a:t>hyperosmolar</a:t>
            </a:r>
            <a:r>
              <a:rPr lang="en-US" sz="2000" dirty="0" smtClean="0">
                <a:latin typeface="Times New Roman" pitchFamily="18" charset="0"/>
                <a:cs typeface="Times New Roman" pitchFamily="18" charset="0"/>
              </a:rPr>
              <a:t> hyperglycemia is between 10% and 20%.</a:t>
            </a:r>
          </a:p>
          <a:p>
            <a:endParaRPr lang="en-US" sz="20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533400"/>
            <a:ext cx="8763000" cy="5791200"/>
          </a:xfrm>
        </p:spPr>
        <p:txBody>
          <a:bodyPr>
            <a:normAutofit/>
          </a:bodyPr>
          <a:lstStyle/>
          <a:p>
            <a:pPr marL="0" algn="just">
              <a:spcBef>
                <a:spcPts val="0"/>
              </a:spcBef>
              <a:buNone/>
            </a:pPr>
            <a:r>
              <a:rPr lang="en-US" sz="2000" b="1" dirty="0" err="1" smtClean="0">
                <a:solidFill>
                  <a:srgbClr val="C00000"/>
                </a:solidFill>
                <a:latin typeface="Times New Roman" pitchFamily="18" charset="0"/>
                <a:cs typeface="Times New Roman" pitchFamily="18" charset="0"/>
              </a:rPr>
              <a:t>Theraputic</a:t>
            </a:r>
            <a:r>
              <a:rPr lang="en-US" sz="2000" b="1" dirty="0" smtClean="0">
                <a:solidFill>
                  <a:srgbClr val="C00000"/>
                </a:solidFill>
                <a:latin typeface="Times New Roman" pitchFamily="18" charset="0"/>
                <a:cs typeface="Times New Roman" pitchFamily="18" charset="0"/>
              </a:rPr>
              <a:t> measures : </a:t>
            </a:r>
            <a:r>
              <a:rPr lang="en-US" sz="2000" dirty="0" smtClean="0">
                <a:latin typeface="Times New Roman" pitchFamily="18" charset="0"/>
                <a:cs typeface="Times New Roman" pitchFamily="18" charset="0"/>
              </a:rPr>
              <a:t>Treatment includes IV fluids and insulin, and glucose monitoring. Electrolytes are closely monitored. The cause of </a:t>
            </a:r>
            <a:r>
              <a:rPr lang="en-US" sz="2000" dirty="0" err="1" smtClean="0">
                <a:latin typeface="Times New Roman" pitchFamily="18" charset="0"/>
                <a:cs typeface="Times New Roman" pitchFamily="18" charset="0"/>
              </a:rPr>
              <a:t>hyperosmolar</a:t>
            </a:r>
            <a:r>
              <a:rPr lang="en-US" sz="2000" dirty="0" smtClean="0">
                <a:latin typeface="Times New Roman" pitchFamily="18" charset="0"/>
                <a:cs typeface="Times New Roman" pitchFamily="18" charset="0"/>
              </a:rPr>
              <a:t> hyperglycemia should be identified and treated. </a:t>
            </a:r>
            <a:r>
              <a:rPr lang="en-US" sz="2000" dirty="0" err="1" smtClean="0">
                <a:latin typeface="Times New Roman" pitchFamily="18" charset="0"/>
                <a:cs typeface="Times New Roman" pitchFamily="18" charset="0"/>
              </a:rPr>
              <a:t>Hyperosmolar</a:t>
            </a:r>
            <a:r>
              <a:rPr lang="en-US" sz="2000" dirty="0" smtClean="0">
                <a:latin typeface="Times New Roman" pitchFamily="18" charset="0"/>
                <a:cs typeface="Times New Roman" pitchFamily="18" charset="0"/>
              </a:rPr>
              <a:t> hyperglycemia can be prevented with careful monitoring of glucose levels at home. Instruct patients to drink plenty of fluids if blood glucose levels are beginning to rise, especially in times of stress and illness. They should also know when to call their physician with high blood glucose results.</a:t>
            </a: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ctr" rtl="0">
              <a:buNone/>
            </a:pPr>
            <a:endParaRPr lang="en-US" sz="2000" b="1" dirty="0" smtClean="0">
              <a:solidFill>
                <a:srgbClr val="C00000"/>
              </a:solidFill>
              <a:latin typeface="Times New Roman" pitchFamily="18" charset="0"/>
              <a:cs typeface="Times New Roman" pitchFamily="18" charset="0"/>
            </a:endParaRPr>
          </a:p>
          <a:p>
            <a:pPr algn="ctr" rtl="0">
              <a:buNone/>
            </a:pPr>
            <a:r>
              <a:rPr lang="en-US" sz="2000" b="1" dirty="0" smtClean="0">
                <a:solidFill>
                  <a:srgbClr val="C00000"/>
                </a:solidFill>
                <a:latin typeface="Times New Roman" pitchFamily="18" charset="0"/>
                <a:cs typeface="Times New Roman" pitchFamily="18" charset="0"/>
              </a:rPr>
              <a:t>B. Long-Term Complications:</a:t>
            </a:r>
          </a:p>
          <a:p>
            <a:pPr marL="0" algn="just" rtl="0">
              <a:spcBef>
                <a:spcPts val="0"/>
              </a:spcBef>
              <a:buNone/>
            </a:pPr>
            <a:r>
              <a:rPr lang="en-US" sz="2000" dirty="0" smtClean="0">
                <a:latin typeface="Times New Roman" pitchFamily="18" charset="0"/>
                <a:cs typeface="Times New Roman" pitchFamily="18" charset="0"/>
              </a:rPr>
              <a:t>     Over time, chronic hyperglycemia causes a variety of serious complications in persons with diabetes. These involve the circulatory system, eyes, kidneys, skin, and nerves. Most of the complications involve either the large blood vessels in the body (</a:t>
            </a:r>
            <a:r>
              <a:rPr lang="en-US" sz="2000" dirty="0" err="1" smtClean="0">
                <a:latin typeface="Times New Roman" pitchFamily="18" charset="0"/>
                <a:cs typeface="Times New Roman" pitchFamily="18" charset="0"/>
              </a:rPr>
              <a:t>macrovascular</a:t>
            </a:r>
            <a:r>
              <a:rPr lang="en-US" sz="2000" dirty="0" smtClean="0">
                <a:latin typeface="Times New Roman" pitchFamily="18" charset="0"/>
                <a:cs typeface="Times New Roman" pitchFamily="18" charset="0"/>
              </a:rPr>
              <a:t> complications) or the tiny blood vessels, such as those in the eyes or kidneys (</a:t>
            </a:r>
            <a:r>
              <a:rPr lang="en-US" sz="2000" dirty="0" err="1" smtClean="0">
                <a:latin typeface="Times New Roman" pitchFamily="18" charset="0"/>
                <a:cs typeface="Times New Roman" pitchFamily="18" charset="0"/>
              </a:rPr>
              <a:t>microvascular</a:t>
            </a:r>
            <a:r>
              <a:rPr lang="en-US" sz="2000" dirty="0" smtClean="0">
                <a:latin typeface="Times New Roman" pitchFamily="18" charset="0"/>
                <a:cs typeface="Times New Roman" pitchFamily="18" charset="0"/>
              </a:rPr>
              <a:t> complications). </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438912"/>
          </a:xfrm>
        </p:spPr>
        <p:txBody>
          <a:bodyPr>
            <a:normAutofit fontScale="90000"/>
          </a:bodyPr>
          <a:lstStyle/>
          <a:p>
            <a:pPr algn="ctr"/>
            <a:r>
              <a:rPr lang="en-US" sz="2800" b="1" i="1" dirty="0" smtClean="0">
                <a:solidFill>
                  <a:srgbClr val="C00000"/>
                </a:solidFill>
              </a:rPr>
              <a:t/>
            </a:r>
            <a:br>
              <a:rPr lang="en-US" sz="2800" b="1" i="1" dirty="0" smtClean="0">
                <a:solidFill>
                  <a:srgbClr val="C00000"/>
                </a:solidFill>
              </a:rPr>
            </a:br>
            <a:r>
              <a:rPr lang="en-US" sz="2800" b="1" i="1" dirty="0" smtClean="0">
                <a:solidFill>
                  <a:srgbClr val="C00000"/>
                </a:solidFill>
              </a:rPr>
              <a:t/>
            </a:r>
            <a:br>
              <a:rPr lang="en-US" sz="2800" b="1" i="1" dirty="0" smtClean="0">
                <a:solidFill>
                  <a:srgbClr val="C00000"/>
                </a:solidFill>
              </a:rPr>
            </a:br>
            <a:r>
              <a:rPr lang="en-US" sz="2800" b="1" i="1" dirty="0" err="1" smtClean="0">
                <a:solidFill>
                  <a:srgbClr val="C00000"/>
                </a:solidFill>
              </a:rPr>
              <a:t>Macrovascular</a:t>
            </a:r>
            <a:r>
              <a:rPr lang="en-US" sz="2800" b="1" i="1" dirty="0" smtClean="0">
                <a:solidFill>
                  <a:srgbClr val="C00000"/>
                </a:solidFill>
              </a:rPr>
              <a:t> Complications</a:t>
            </a:r>
            <a:r>
              <a:rPr lang="en-US" dirty="0" smtClean="0">
                <a:solidFill>
                  <a:srgbClr val="C00000"/>
                </a:solidFill>
              </a:rPr>
              <a:t/>
            </a:r>
            <a:br>
              <a:rPr lang="en-US" dirty="0" smtClean="0">
                <a:solidFill>
                  <a:srgbClr val="C00000"/>
                </a:solidFill>
              </a:rPr>
            </a:br>
            <a:endParaRPr lang="en-US" dirty="0">
              <a:solidFill>
                <a:srgbClr val="C00000"/>
              </a:solidFill>
            </a:endParaRPr>
          </a:p>
        </p:txBody>
      </p:sp>
      <p:sp>
        <p:nvSpPr>
          <p:cNvPr id="3" name="Content Placeholder 2"/>
          <p:cNvSpPr>
            <a:spLocks noGrp="1"/>
          </p:cNvSpPr>
          <p:nvPr>
            <p:ph idx="1"/>
          </p:nvPr>
        </p:nvSpPr>
        <p:spPr>
          <a:xfrm>
            <a:off x="304800" y="914400"/>
            <a:ext cx="8534400" cy="5410200"/>
          </a:xfrm>
        </p:spPr>
        <p:txBody>
          <a:bodyPr>
            <a:normAutofit fontScale="92500" lnSpcReduction="10000"/>
          </a:bodyPr>
          <a:lstStyle/>
          <a:p>
            <a:pPr marL="0" algn="just" rtl="0">
              <a:spcBef>
                <a:spcPts val="0"/>
              </a:spcBef>
              <a:buFont typeface="Wingdings" pitchFamily="2" charset="2"/>
              <a:buChar char="Ø"/>
            </a:pPr>
            <a:r>
              <a:rPr lang="en-US" sz="2200" b="1" dirty="0" smtClean="0">
                <a:solidFill>
                  <a:srgbClr val="C00000"/>
                </a:solidFill>
                <a:latin typeface="Times New Roman" pitchFamily="18" charset="0"/>
                <a:cs typeface="Times New Roman" pitchFamily="18" charset="0"/>
              </a:rPr>
              <a:t>Circulatory system</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People with diabetes develop atherosclerosis and arteriosclerosis faster than the general population. They are more likely to have hypertension and elevated low-density lipoprotein (LDL) cholesterol and triglyceride levels. </a:t>
            </a:r>
          </a:p>
          <a:p>
            <a:pPr marL="0" algn="just" rtl="0">
              <a:spcBef>
                <a:spcPts val="0"/>
              </a:spcBef>
              <a:buFont typeface="Wingdings" pitchFamily="2" charset="2"/>
              <a:buChar char="Ø"/>
            </a:pPr>
            <a:endParaRPr lang="en-US" sz="2200"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sz="2200" dirty="0" smtClean="0">
                <a:latin typeface="Times New Roman" pitchFamily="18" charset="0"/>
                <a:cs typeface="Times New Roman" pitchFamily="18" charset="0"/>
              </a:rPr>
              <a:t>High blood glucose also may affect platelet function, leading to increased clotting. These problems lead to a higher incidence of strokes, heart attacks, and poor circulation in the feet and legs. </a:t>
            </a:r>
          </a:p>
          <a:p>
            <a:pPr marL="0" algn="just" rtl="0">
              <a:spcBef>
                <a:spcPts val="0"/>
              </a:spcBef>
              <a:buFont typeface="Wingdings" pitchFamily="2" charset="2"/>
              <a:buChar char="Ø"/>
            </a:pPr>
            <a:endParaRPr lang="en-US" sz="2200"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sz="2200" dirty="0" smtClean="0">
                <a:latin typeface="Times New Roman" pitchFamily="18" charset="0"/>
                <a:cs typeface="Times New Roman" pitchFamily="18" charset="0"/>
              </a:rPr>
              <a:t>The risk of cardiovascular disease and strokes is two to four times more common in persons with diabetes than in the general population. </a:t>
            </a:r>
          </a:p>
          <a:p>
            <a:pPr marL="0" algn="just" rtl="0">
              <a:spcBef>
                <a:spcPts val="0"/>
              </a:spcBef>
              <a:buFont typeface="Wingdings" pitchFamily="2" charset="2"/>
              <a:buChar char="Ø"/>
            </a:pPr>
            <a:endParaRPr lang="en-US" sz="2200"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sz="2200" dirty="0" smtClean="0">
                <a:latin typeface="Times New Roman" pitchFamily="18" charset="0"/>
                <a:cs typeface="Times New Roman" pitchFamily="18" charset="0"/>
              </a:rPr>
              <a:t>Control of blood glucose, blood pressure, and cholesterol levels is vital to help prevent these deadly complications. Patients should also avoid smoking, maintain normal weight, and exercise regularly.</a:t>
            </a:r>
          </a:p>
          <a:p>
            <a:pPr marL="0" algn="just" rtl="0">
              <a:spcBef>
                <a:spcPts val="0"/>
              </a:spcBef>
              <a:buNone/>
            </a:pPr>
            <a:r>
              <a:rPr lang="en-US" sz="2200" dirty="0" smtClean="0">
                <a:latin typeface="Times New Roman" pitchFamily="18" charset="0"/>
                <a:cs typeface="Times New Roman" pitchFamily="18" charset="0"/>
              </a:rPr>
              <a:t> </a:t>
            </a:r>
          </a:p>
          <a:p>
            <a:pPr marL="0" algn="just" rtl="0">
              <a:spcBef>
                <a:spcPts val="0"/>
              </a:spcBef>
              <a:buFont typeface="Wingdings" pitchFamily="2" charset="2"/>
              <a:buChar char="Ø"/>
            </a:pPr>
            <a:r>
              <a:rPr lang="en-US" sz="2200" dirty="0" smtClean="0">
                <a:latin typeface="Times New Roman" pitchFamily="18" charset="0"/>
                <a:cs typeface="Times New Roman" pitchFamily="18" charset="0"/>
              </a:rPr>
              <a:t>All patients should be evaluated for treatment with aspirin or other </a:t>
            </a:r>
            <a:r>
              <a:rPr lang="en-US" sz="2200" dirty="0" err="1" smtClean="0">
                <a:latin typeface="Times New Roman" pitchFamily="18" charset="0"/>
                <a:cs typeface="Times New Roman" pitchFamily="18" charset="0"/>
              </a:rPr>
              <a:t>antiplatelet</a:t>
            </a:r>
            <a:r>
              <a:rPr lang="en-US" sz="2200" dirty="0" smtClean="0">
                <a:latin typeface="Times New Roman" pitchFamily="18" charset="0"/>
                <a:cs typeface="Times New Roman" pitchFamily="18" charset="0"/>
              </a:rPr>
              <a:t> medication, </a:t>
            </a:r>
            <a:r>
              <a:rPr lang="en-US" sz="2200" dirty="0" err="1" smtClean="0">
                <a:latin typeface="Times New Roman" pitchFamily="18" charset="0"/>
                <a:cs typeface="Times New Roman" pitchFamily="18" charset="0"/>
              </a:rPr>
              <a:t>angiotensin</a:t>
            </a:r>
            <a:r>
              <a:rPr lang="en-US" sz="2200" dirty="0" smtClean="0">
                <a:latin typeface="Times New Roman" pitchFamily="18" charset="0"/>
                <a:cs typeface="Times New Roman" pitchFamily="18" charset="0"/>
              </a:rPr>
              <a:t>-converting enzyme (ACE) inhibitor therapy, and </a:t>
            </a:r>
            <a:r>
              <a:rPr lang="en-US" sz="2200" dirty="0" err="1" smtClean="0">
                <a:latin typeface="Times New Roman" pitchFamily="18" charset="0"/>
                <a:cs typeface="Times New Roman" pitchFamily="18" charset="0"/>
              </a:rPr>
              <a:t>statin</a:t>
            </a:r>
            <a:r>
              <a:rPr lang="en-US" sz="2200" dirty="0" smtClean="0">
                <a:latin typeface="Times New Roman" pitchFamily="18" charset="0"/>
                <a:cs typeface="Times New Roman" pitchFamily="18" charset="0"/>
              </a:rPr>
              <a:t> therapy for control of blood lipids.</a:t>
            </a:r>
          </a:p>
          <a:p>
            <a:pPr marL="0" algn="just" rtl="0">
              <a:spcBef>
                <a:spcPts val="0"/>
              </a:spcBef>
              <a:buFont typeface="Wingdings" pitchFamily="2" charset="2"/>
              <a:buChar char="Ø"/>
            </a:pPr>
            <a:endParaRPr lang="en-US" sz="2200" dirty="0" smtClean="0">
              <a:latin typeface="Times New Roman" pitchFamily="18" charset="0"/>
              <a:cs typeface="Times New Roman" pitchFamily="18" charset="0"/>
            </a:endParaRPr>
          </a:p>
          <a:p>
            <a:endParaRPr lang="en-US" sz="220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57200"/>
            <a:ext cx="8686800" cy="5867400"/>
          </a:xfrm>
        </p:spPr>
        <p:txBody>
          <a:bodyPr>
            <a:noAutofit/>
          </a:bodyPr>
          <a:lstStyle/>
          <a:p>
            <a:pPr algn="ctr" rtl="0">
              <a:buNone/>
            </a:pPr>
            <a:r>
              <a:rPr lang="en-US" sz="2000" b="1" i="1" dirty="0" err="1" smtClean="0">
                <a:solidFill>
                  <a:srgbClr val="C00000"/>
                </a:solidFill>
                <a:latin typeface="Times New Roman" pitchFamily="18" charset="0"/>
                <a:cs typeface="Times New Roman" pitchFamily="18" charset="0"/>
              </a:rPr>
              <a:t>Microvascular</a:t>
            </a:r>
            <a:r>
              <a:rPr lang="en-US" sz="2000" b="1" i="1" dirty="0" smtClean="0">
                <a:solidFill>
                  <a:srgbClr val="C00000"/>
                </a:solidFill>
                <a:latin typeface="Times New Roman" pitchFamily="18" charset="0"/>
                <a:cs typeface="Times New Roman" pitchFamily="18" charset="0"/>
              </a:rPr>
              <a:t> Complications</a:t>
            </a:r>
          </a:p>
          <a:p>
            <a:pPr marL="182880" indent="-457200" algn="just" rtl="0">
              <a:spcBef>
                <a:spcPts val="0"/>
              </a:spcBef>
              <a:buNone/>
            </a:pPr>
            <a:r>
              <a:rPr lang="en-US" sz="2000" b="1" i="1" dirty="0" smtClean="0">
                <a:solidFill>
                  <a:srgbClr val="C00000"/>
                </a:solidFill>
                <a:latin typeface="Times New Roman" pitchFamily="18" charset="0"/>
                <a:cs typeface="Times New Roman" pitchFamily="18" charset="0"/>
              </a:rPr>
              <a:t>1.Eyes: </a:t>
            </a:r>
            <a:r>
              <a:rPr lang="en-US" sz="2000" dirty="0" smtClean="0">
                <a:latin typeface="Times New Roman" pitchFamily="18" charset="0"/>
                <a:cs typeface="Times New Roman" pitchFamily="18" charset="0"/>
              </a:rPr>
              <a:t>Small blood vessels can become diseased, eventually leading to retinopathy in most patients with diabetes.</a:t>
            </a:r>
          </a:p>
          <a:p>
            <a:pPr marL="182880" indent="-457200" algn="just" rtl="0">
              <a:spcBef>
                <a:spcPts val="0"/>
              </a:spcBef>
              <a:buAutoNum type="arabicPeriod"/>
            </a:pPr>
            <a:endParaRPr lang="en-US" sz="2000" dirty="0" smtClean="0">
              <a:latin typeface="Times New Roman" pitchFamily="18" charset="0"/>
              <a:cs typeface="Times New Roman" pitchFamily="18" charset="0"/>
            </a:endParaRPr>
          </a:p>
          <a:p>
            <a:pPr marL="0" algn="just" rtl="0">
              <a:spcBef>
                <a:spcPts val="0"/>
              </a:spcBef>
              <a:buNone/>
            </a:pPr>
            <a:r>
              <a:rPr lang="en-US" sz="2000" b="1" i="1" dirty="0" smtClean="0">
                <a:solidFill>
                  <a:srgbClr val="C00000"/>
                </a:solidFill>
                <a:latin typeface="Times New Roman" pitchFamily="18" charset="0"/>
                <a:cs typeface="Times New Roman" pitchFamily="18" charset="0"/>
              </a:rPr>
              <a:t>2. Retinopathy</a:t>
            </a: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involves damage to the tiny blood vessels that supply the eye. Small hemorrhages occur, which can cause blindness if not corrected. Diabetes is the leading cause of blindness in adults .Newer laser surgery techniques may help improve vision after hemorrhages occur. Diabetes is also associated with a high incidence of cataracts. Patients with diabetes should have a yearly dilated eye examination.</a:t>
            </a:r>
          </a:p>
          <a:p>
            <a:pPr marL="0" algn="just" rtl="0">
              <a:spcBef>
                <a:spcPts val="0"/>
              </a:spcBef>
              <a:buNone/>
            </a:pPr>
            <a:endParaRPr lang="en-US" sz="2000" dirty="0" smtClean="0">
              <a:latin typeface="Times New Roman" pitchFamily="18" charset="0"/>
              <a:cs typeface="Times New Roman" pitchFamily="18" charset="0"/>
            </a:endParaRPr>
          </a:p>
          <a:p>
            <a:pPr marL="0" algn="just" rtl="0">
              <a:spcBef>
                <a:spcPts val="0"/>
              </a:spcBef>
              <a:buNone/>
            </a:pPr>
            <a:r>
              <a:rPr lang="en-US" sz="2000" b="1" i="1" dirty="0" smtClean="0">
                <a:solidFill>
                  <a:srgbClr val="C00000"/>
                </a:solidFill>
                <a:latin typeface="Times New Roman" pitchFamily="18" charset="0"/>
                <a:cs typeface="Times New Roman" pitchFamily="18" charset="0"/>
              </a:rPr>
              <a:t>3. Kidneys : Nephropathy </a:t>
            </a:r>
            <a:r>
              <a:rPr lang="en-US" sz="2000" dirty="0" smtClean="0">
                <a:latin typeface="Times New Roman" pitchFamily="18" charset="0"/>
                <a:cs typeface="Times New Roman" pitchFamily="18" charset="0"/>
              </a:rPr>
              <a:t>is caused by damage to the tiny blood vessels within the kidneys. Up to 40% of patients with diabetes develop some degree of nephropathy. A primary risk factor for diabetic nephropathy is poor control of blood glucose. If nephropathy occurs, the kidneys are unable to remove waste products and excess fluid from the blood. Routine urine tests are done to check for </a:t>
            </a:r>
            <a:r>
              <a:rPr lang="en-US" sz="2000" dirty="0" err="1" smtClean="0">
                <a:latin typeface="Times New Roman" pitchFamily="18" charset="0"/>
                <a:cs typeface="Times New Roman" pitchFamily="18" charset="0"/>
              </a:rPr>
              <a:t>microalbuminuria</a:t>
            </a:r>
            <a:r>
              <a:rPr lang="en-US" sz="2000" dirty="0" smtClean="0">
                <a:latin typeface="Times New Roman" pitchFamily="18" charset="0"/>
                <a:cs typeface="Times New Roman" pitchFamily="18" charset="0"/>
              </a:rPr>
              <a:t> (tiny amounts of protein in the urine) or </a:t>
            </a:r>
            <a:r>
              <a:rPr lang="en-US" sz="2000" dirty="0" err="1" smtClean="0">
                <a:latin typeface="Times New Roman" pitchFamily="18" charset="0"/>
                <a:cs typeface="Times New Roman" pitchFamily="18" charset="0"/>
              </a:rPr>
              <a:t>microalbumin-tocreatinine</a:t>
            </a:r>
            <a:r>
              <a:rPr lang="en-US" sz="2000" dirty="0" smtClean="0">
                <a:latin typeface="Times New Roman" pitchFamily="18" charset="0"/>
                <a:cs typeface="Times New Roman" pitchFamily="18" charset="0"/>
              </a:rPr>
              <a:t> ratios. If </a:t>
            </a:r>
            <a:r>
              <a:rPr lang="en-US" sz="2000" dirty="0" err="1" smtClean="0">
                <a:latin typeface="Times New Roman" pitchFamily="18" charset="0"/>
                <a:cs typeface="Times New Roman" pitchFamily="18" charset="0"/>
              </a:rPr>
              <a:t>microalbuminuria</a:t>
            </a:r>
            <a:r>
              <a:rPr lang="en-US" sz="2000" dirty="0" smtClean="0">
                <a:latin typeface="Times New Roman" pitchFamily="18" charset="0"/>
                <a:cs typeface="Times New Roman" pitchFamily="18" charset="0"/>
              </a:rPr>
              <a:t> occurs, a low-protein diet may help delay further development of nephropathy. </a:t>
            </a:r>
          </a:p>
          <a:p>
            <a:pPr marL="0" algn="just" rtl="0">
              <a:spcBef>
                <a:spcPts val="0"/>
              </a:spcBef>
              <a:buNone/>
            </a:pPr>
            <a:endParaRPr lang="en-US" sz="2000" dirty="0" smtClean="0">
              <a:latin typeface="Times New Roman" pitchFamily="18" charset="0"/>
              <a:cs typeface="Times New Roman" pitchFamily="18" charset="0"/>
            </a:endParaRPr>
          </a:p>
          <a:p>
            <a:pPr marL="0" algn="just" rtl="0">
              <a:spcBef>
                <a:spcPts val="0"/>
              </a:spcBef>
            </a:pPr>
            <a:endParaRPr lang="en-US" sz="2000" dirty="0" smtClean="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609600"/>
            <a:ext cx="8534400" cy="5715000"/>
          </a:xfrm>
        </p:spPr>
        <p:txBody>
          <a:bodyPr>
            <a:normAutofit lnSpcReduction="10000"/>
          </a:bodyPr>
          <a:lstStyle/>
          <a:p>
            <a:pPr marL="0" algn="just" rtl="0">
              <a:spcBef>
                <a:spcPts val="0"/>
              </a:spcBef>
              <a:buNone/>
            </a:pPr>
            <a:r>
              <a:rPr lang="en-US" sz="2000" b="1" dirty="0" smtClean="0">
                <a:solidFill>
                  <a:srgbClr val="C00000"/>
                </a:solidFill>
                <a:latin typeface="Times New Roman" pitchFamily="18" charset="0"/>
                <a:cs typeface="Times New Roman" pitchFamily="18" charset="0"/>
              </a:rPr>
              <a:t>4. Nerve Complications</a:t>
            </a:r>
            <a:r>
              <a:rPr lang="en-US" sz="2000" b="1" i="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Another complication of diabetes is </a:t>
            </a:r>
            <a:r>
              <a:rPr lang="en-US" sz="2000" b="1" dirty="0" smtClean="0">
                <a:latin typeface="Times New Roman" pitchFamily="18" charset="0"/>
                <a:cs typeface="Times New Roman" pitchFamily="18" charset="0"/>
              </a:rPr>
              <a:t>neuropathy</a:t>
            </a:r>
            <a:r>
              <a:rPr lang="en-US" sz="2000" dirty="0" smtClean="0">
                <a:latin typeface="Times New Roman" pitchFamily="18" charset="0"/>
                <a:cs typeface="Times New Roman" pitchFamily="18" charset="0"/>
              </a:rPr>
              <a:t>, which is damage to nerves as a result of chronic hyperglycemia. Neuropathy can cause numbness and pain in the extremities, erectile dysfunction (impotence) in men, sexual dysfunction in women. </a:t>
            </a:r>
          </a:p>
          <a:p>
            <a:pPr marL="0" algn="just" rtl="0">
              <a:spcBef>
                <a:spcPts val="0"/>
              </a:spcBef>
              <a:buNone/>
            </a:pPr>
            <a:endParaRPr lang="en-US" sz="2000" dirty="0" smtClean="0">
              <a:latin typeface="Times New Roman" pitchFamily="18" charset="0"/>
              <a:cs typeface="Times New Roman" pitchFamily="18" charset="0"/>
            </a:endParaRPr>
          </a:p>
          <a:p>
            <a:pPr marL="0" algn="just" rtl="0">
              <a:spcBef>
                <a:spcPts val="0"/>
              </a:spcBef>
              <a:buNone/>
            </a:pPr>
            <a:r>
              <a:rPr lang="en-US" sz="2000" b="1" dirty="0" smtClean="0">
                <a:solidFill>
                  <a:srgbClr val="C00000"/>
                </a:solidFill>
                <a:latin typeface="Times New Roman" pitchFamily="18" charset="0"/>
                <a:cs typeface="Times New Roman" pitchFamily="18" charset="0"/>
              </a:rPr>
              <a:t>5.Gastroparesis</a:t>
            </a: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(delayed stomach emptying), and other problems. Unfortunately, pain caused by neuropathy is  difficult to treat with traditional analgesics. Some antidepressant and anticonvulsant drugs may be helpful, and in some cases local injections of anesthetics may be used. </a:t>
            </a:r>
          </a:p>
          <a:p>
            <a:pPr marL="0" algn="just" rtl="0">
              <a:spcBef>
                <a:spcPts val="0"/>
              </a:spcBef>
              <a:buNone/>
            </a:pPr>
            <a:endParaRPr lang="en-US" sz="2000" dirty="0" smtClean="0">
              <a:latin typeface="Times New Roman" pitchFamily="18" charset="0"/>
              <a:cs typeface="Times New Roman" pitchFamily="18" charset="0"/>
            </a:endParaRPr>
          </a:p>
          <a:p>
            <a:pPr marL="0" algn="just" rtl="0">
              <a:spcBef>
                <a:spcPts val="0"/>
              </a:spcBef>
              <a:buNone/>
            </a:pPr>
            <a:r>
              <a:rPr lang="en-US" sz="2000" b="1" dirty="0" smtClean="0">
                <a:solidFill>
                  <a:srgbClr val="C00000"/>
                </a:solidFill>
                <a:latin typeface="Times New Roman" pitchFamily="18" charset="0"/>
                <a:cs typeface="Times New Roman" pitchFamily="18" charset="0"/>
              </a:rPr>
              <a:t>6.Infection: </a:t>
            </a:r>
            <a:r>
              <a:rPr lang="en-US" sz="2000" dirty="0" smtClean="0">
                <a:latin typeface="Times New Roman" pitchFamily="18" charset="0"/>
                <a:cs typeface="Times New Roman" pitchFamily="18" charset="0"/>
              </a:rPr>
              <a:t>Persons with diabetes are prone to infection for several reasons. If injuries occur, healing may be slow because of impaired circulation. There may not be enough blood supply to heal the wound or fight an infection. For the same reason, it may be difficult for IV antibiotics to reach an infected site, and topical antibiotics may be preferable. In the presence of hyperglycemia, white blood cells become sluggish and ineffective, further reducing the body’s ability to fight infection. The incidence of periodontal (gum) disease, caused by bacteria in plaque, is also increased in individuals with diabetes. Patients must be taught to maintain good oral hygiene and make regular visits to the dentist.</a:t>
            </a:r>
          </a:p>
          <a:p>
            <a:pPr marL="0" algn="just" rtl="0">
              <a:spcBef>
                <a:spcPts val="0"/>
              </a:spcBef>
            </a:pPr>
            <a:endParaRPr lang="en-US" sz="2000" dirty="0" smtClean="0">
              <a:latin typeface="Times New Roman" pitchFamily="18" charset="0"/>
              <a:cs typeface="Times New Roman" pitchFamily="18" charset="0"/>
            </a:endParaRPr>
          </a:p>
          <a:p>
            <a:pPr marL="0" algn="just" rtl="0">
              <a:spcBef>
                <a:spcPts val="0"/>
              </a:spcBef>
              <a:buNone/>
            </a:pPr>
            <a:endParaRPr lang="en-US" sz="2000" dirty="0" smtClean="0">
              <a:latin typeface="Times New Roman" pitchFamily="18" charset="0"/>
              <a:cs typeface="Times New Roman" pitchFamily="18" charset="0"/>
            </a:endParaRPr>
          </a:p>
          <a:p>
            <a:pPr marL="0" algn="just" rtl="0">
              <a:spcBef>
                <a:spcPts val="0"/>
              </a:spcBef>
              <a:buNone/>
            </a:pPr>
            <a:endParaRPr lang="en-US" sz="2000" b="1" dirty="0" smtClean="0">
              <a:solidFill>
                <a:srgbClr val="C00000"/>
              </a:solidFill>
              <a:latin typeface="Times New Roman" pitchFamily="18" charset="0"/>
              <a:cs typeface="Times New Roman" pitchFamily="18"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81000"/>
            <a:ext cx="8763000" cy="5943600"/>
          </a:xfrm>
        </p:spPr>
        <p:txBody>
          <a:bodyPr>
            <a:normAutofit lnSpcReduction="10000"/>
          </a:bodyPr>
          <a:lstStyle/>
          <a:p>
            <a:pPr marL="0" algn="just" rtl="0">
              <a:spcBef>
                <a:spcPts val="0"/>
              </a:spcBef>
              <a:buNone/>
            </a:pPr>
            <a:r>
              <a:rPr lang="en-US" sz="2000" b="1" i="1" dirty="0" smtClean="0">
                <a:solidFill>
                  <a:srgbClr val="C00000"/>
                </a:solidFill>
              </a:rPr>
              <a:t>7.Foot </a:t>
            </a:r>
            <a:r>
              <a:rPr lang="en-US" sz="2000" b="1" i="1" dirty="0" smtClean="0">
                <a:solidFill>
                  <a:srgbClr val="C00000"/>
                </a:solidFill>
                <a:latin typeface="Times New Roman" pitchFamily="18" charset="0"/>
                <a:cs typeface="Times New Roman" pitchFamily="18" charset="0"/>
              </a:rPr>
              <a:t>Complications: </a:t>
            </a:r>
            <a:r>
              <a:rPr lang="en-US" sz="2000" dirty="0" smtClean="0">
                <a:latin typeface="Times New Roman" pitchFamily="18" charset="0"/>
                <a:cs typeface="Times New Roman" pitchFamily="18" charset="0"/>
              </a:rPr>
              <a:t>The combination of vascular disease, neuropathy, and risk for infection makes patients with diabetes prone to foot problems. Consider the patient who has no feeling in his or her feet because of neuropathy. If the patient steps on a tack, it may not be felt right away. Vascular disease will prevent a good blood supply from preventing infection and promoting healing. If infection sets in, it is slow to resolve and may progress to necrosis and gangrene. Pressure points on the feet may also break down. One woman had a </a:t>
            </a:r>
            <a:r>
              <a:rPr lang="en-US" sz="2000" dirty="0" err="1" smtClean="0">
                <a:latin typeface="Times New Roman" pitchFamily="18" charset="0"/>
                <a:cs typeface="Times New Roman" pitchFamily="18" charset="0"/>
              </a:rPr>
              <a:t>Bic</a:t>
            </a:r>
            <a:r>
              <a:rPr lang="en-US" sz="2000" dirty="0" smtClean="0">
                <a:latin typeface="Times New Roman" pitchFamily="18" charset="0"/>
                <a:cs typeface="Times New Roman" pitchFamily="18" charset="0"/>
              </a:rPr>
              <a:t> pen in her shoe all day and did not realize it! Neuropathy can also lead to deformities of the feet, further increasing the risk of injuries.</a:t>
            </a:r>
          </a:p>
          <a:p>
            <a:pPr marL="0" algn="just" rtl="0">
              <a:spcBef>
                <a:spcPts val="0"/>
              </a:spcBef>
              <a:buNone/>
            </a:pPr>
            <a:endParaRPr lang="en-US" sz="2000" dirty="0" smtClean="0">
              <a:solidFill>
                <a:srgbClr val="C00000"/>
              </a:solidFill>
              <a:latin typeface="Times New Roman" pitchFamily="18" charset="0"/>
              <a:cs typeface="Times New Roman" pitchFamily="18" charset="0"/>
            </a:endParaRPr>
          </a:p>
          <a:p>
            <a:pPr marL="0" algn="just" rtl="0">
              <a:spcBef>
                <a:spcPts val="0"/>
              </a:spcBef>
              <a:buFont typeface="Wingdings" pitchFamily="2" charset="2"/>
              <a:buChar char="Ø"/>
            </a:pPr>
            <a:r>
              <a:rPr lang="en-US" sz="2000" dirty="0" smtClean="0">
                <a:latin typeface="Times New Roman" pitchFamily="18" charset="0"/>
                <a:cs typeface="Times New Roman" pitchFamily="18" charset="0"/>
              </a:rPr>
              <a:t>For these reasons, diabetes is the leading cause of non-traumatic amputation of the lower extremities .Teach patients to protect their feet at all times by wearing well-fitting shoes and by washing, drying, and inspecting their feet daily . If any sores are noted, the patient should not delay in seeking treatment.</a:t>
            </a:r>
          </a:p>
          <a:p>
            <a:pPr marL="0" algn="just" rtl="0">
              <a:spcBef>
                <a:spcPts val="0"/>
              </a:spcBef>
              <a:buFont typeface="Wingdings" pitchFamily="2" charset="2"/>
              <a:buChar char="Ø"/>
            </a:pPr>
            <a:endParaRPr lang="en-US" sz="2000" dirty="0" smtClean="0">
              <a:latin typeface="Times New Roman" pitchFamily="18" charset="0"/>
              <a:cs typeface="Times New Roman" pitchFamily="18" charset="0"/>
            </a:endParaRPr>
          </a:p>
          <a:p>
            <a:pPr marL="0" algn="just" rtl="0">
              <a:spcBef>
                <a:spcPts val="0"/>
              </a:spcBef>
              <a:buFont typeface="Wingdings" pitchFamily="2" charset="2"/>
              <a:buChar char="Ø"/>
            </a:pPr>
            <a:r>
              <a:rPr lang="en-US" sz="2000" dirty="0" smtClean="0">
                <a:latin typeface="Times New Roman" pitchFamily="18" charset="0"/>
                <a:cs typeface="Times New Roman" pitchFamily="18" charset="0"/>
              </a:rPr>
              <a:t>During routine visits to the physician, teach the patient to be sure to remove shoes and socks so feet can be thoroughly examined. The physician or diabetes specialist can test sensation in the feet with tiny filaments. Loss of protective sensation is an early risk factor for amputation, so any reduction in sensation is a warning sign that extra care must be taken. A podiatrist (foot doctor) can be consulted if problems occur. </a:t>
            </a:r>
          </a:p>
          <a:p>
            <a:pPr marL="0" algn="just" rtl="0">
              <a:spcBef>
                <a:spcPts val="0"/>
              </a:spcBef>
              <a:buFont typeface="Wingdings" pitchFamily="2" charset="2"/>
              <a:buChar char="Ø"/>
            </a:pPr>
            <a:endParaRPr lang="en-US" sz="2000" dirty="0" smtClean="0">
              <a:latin typeface="Times New Roman" pitchFamily="18" charset="0"/>
              <a:cs typeface="Times New Roman" pitchFamily="18" charset="0"/>
            </a:endParaRPr>
          </a:p>
          <a:p>
            <a:pPr algn="just"/>
            <a:endParaRPr lang="en-US" sz="2000"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57200"/>
            <a:ext cx="8610600" cy="5867400"/>
          </a:xfrm>
        </p:spPr>
        <p:txBody>
          <a:bodyPr>
            <a:normAutofit/>
          </a:bodyPr>
          <a:lstStyle/>
          <a:p>
            <a:pPr algn="just" rtl="0">
              <a:buNone/>
            </a:pPr>
            <a:r>
              <a:rPr lang="en-US" sz="2000" b="1" dirty="0" smtClean="0">
                <a:solidFill>
                  <a:srgbClr val="C00000"/>
                </a:solidFill>
                <a:latin typeface="Times New Roman" pitchFamily="18" charset="0"/>
                <a:cs typeface="Times New Roman" pitchFamily="18" charset="0"/>
              </a:rPr>
              <a:t>Foot Care:</a:t>
            </a:r>
            <a:endParaRPr lang="en-US" sz="2000" dirty="0" smtClean="0">
              <a:solidFill>
                <a:srgbClr val="C00000"/>
              </a:solidFill>
              <a:latin typeface="Times New Roman" pitchFamily="18" charset="0"/>
              <a:cs typeface="Times New Roman" pitchFamily="18" charset="0"/>
            </a:endParaRPr>
          </a:p>
          <a:p>
            <a:pPr algn="just" rtl="0">
              <a:buNone/>
            </a:pPr>
            <a:r>
              <a:rPr lang="en-US" sz="2000" dirty="0" smtClean="0">
                <a:latin typeface="Times New Roman" pitchFamily="18" charset="0"/>
                <a:cs typeface="Times New Roman" pitchFamily="18" charset="0"/>
              </a:rPr>
              <a:t>1. Wash and dry feet every day. Use warm (not hot) water to avoid burns.</a:t>
            </a:r>
          </a:p>
          <a:p>
            <a:pPr algn="just" rtl="0">
              <a:buNone/>
            </a:pPr>
            <a:r>
              <a:rPr lang="en-US" sz="2000" dirty="0" smtClean="0">
                <a:latin typeface="Times New Roman" pitchFamily="18" charset="0"/>
                <a:cs typeface="Times New Roman" pitchFamily="18" charset="0"/>
              </a:rPr>
              <a:t>2.  Apply lotion that does not contain alcohol, avoiding areas between toes.</a:t>
            </a:r>
          </a:p>
          <a:p>
            <a:pPr algn="just" rtl="0">
              <a:buNone/>
            </a:pPr>
            <a:r>
              <a:rPr lang="en-US" sz="2000" dirty="0" smtClean="0">
                <a:latin typeface="Times New Roman" pitchFamily="18" charset="0"/>
                <a:cs typeface="Times New Roman" pitchFamily="18" charset="0"/>
              </a:rPr>
              <a:t>3. Inspect feet for sores or red areas daily (have a family member help if necessary).</a:t>
            </a:r>
          </a:p>
          <a:p>
            <a:pPr algn="just" rtl="0">
              <a:buNone/>
            </a:pPr>
            <a:r>
              <a:rPr lang="en-US" sz="2000" dirty="0" smtClean="0">
                <a:latin typeface="Times New Roman" pitchFamily="18" charset="0"/>
                <a:cs typeface="Times New Roman" pitchFamily="18" charset="0"/>
              </a:rPr>
              <a:t>4. Report any abnormalities immediately.</a:t>
            </a:r>
          </a:p>
          <a:p>
            <a:pPr algn="just" rtl="0">
              <a:buNone/>
            </a:pPr>
            <a:r>
              <a:rPr lang="en-US" sz="2000" dirty="0" smtClean="0">
                <a:latin typeface="Times New Roman" pitchFamily="18" charset="0"/>
                <a:cs typeface="Times New Roman" pitchFamily="18" charset="0"/>
              </a:rPr>
              <a:t>5.  Wear leather shoes and white or light-colored cotton socks.</a:t>
            </a:r>
          </a:p>
          <a:p>
            <a:pPr algn="just" rtl="0">
              <a:buNone/>
            </a:pPr>
            <a:r>
              <a:rPr lang="en-US" sz="2000" dirty="0" smtClean="0">
                <a:latin typeface="Times New Roman" pitchFamily="18" charset="0"/>
                <a:cs typeface="Times New Roman" pitchFamily="18" charset="0"/>
              </a:rPr>
              <a:t>6. Never go barefoot.</a:t>
            </a:r>
          </a:p>
          <a:p>
            <a:pPr algn="just" rtl="0">
              <a:buNone/>
            </a:pPr>
            <a:r>
              <a:rPr lang="en-US" sz="2000" dirty="0" smtClean="0">
                <a:latin typeface="Times New Roman" pitchFamily="18" charset="0"/>
                <a:cs typeface="Times New Roman" pitchFamily="18" charset="0"/>
              </a:rPr>
              <a:t>7.  Avoid garters and tight socks.</a:t>
            </a:r>
          </a:p>
          <a:p>
            <a:pPr algn="just" rtl="0">
              <a:buNone/>
            </a:pPr>
            <a:r>
              <a:rPr lang="en-US" sz="2000" dirty="0" smtClean="0">
                <a:latin typeface="Times New Roman" pitchFamily="18" charset="0"/>
                <a:cs typeface="Times New Roman" pitchFamily="18" charset="0"/>
              </a:rPr>
              <a:t>8. Avoid crossing legs.</a:t>
            </a:r>
          </a:p>
          <a:p>
            <a:pPr algn="just" rtl="0">
              <a:buNone/>
            </a:pPr>
            <a:r>
              <a:rPr lang="en-US" sz="2000" dirty="0" smtClean="0">
                <a:latin typeface="Times New Roman" pitchFamily="18" charset="0"/>
                <a:cs typeface="Times New Roman" pitchFamily="18" charset="0"/>
              </a:rPr>
              <a:t>9.  Cut toenails to natural shape of nail—not into corners.</a:t>
            </a:r>
          </a:p>
          <a:p>
            <a:pPr algn="just" rtl="0">
              <a:buNone/>
            </a:pPr>
            <a:r>
              <a:rPr lang="en-US" sz="2000" dirty="0" smtClean="0">
                <a:latin typeface="Times New Roman" pitchFamily="18" charset="0"/>
                <a:cs typeface="Times New Roman" pitchFamily="18" charset="0"/>
              </a:rPr>
              <a:t>10.  See a podiatrist for calluses or problem toenails (avoid “bathroom surgery”).</a:t>
            </a:r>
          </a:p>
          <a:p>
            <a:pPr algn="just" rtl="0">
              <a:buNone/>
            </a:pPr>
            <a:r>
              <a:rPr lang="en-US" sz="2000" dirty="0" smtClean="0">
                <a:latin typeface="Times New Roman" pitchFamily="18" charset="0"/>
                <a:cs typeface="Times New Roman" pitchFamily="18" charset="0"/>
              </a:rPr>
              <a:t>11. Have feet checked at least once a year, preferably three to four times a year, for loss of sensation.  </a:t>
            </a:r>
          </a:p>
          <a:p>
            <a:pPr algn="just" rtl="0">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buNone/>
            </a:pPr>
            <a:endParaRPr lang="en-US" sz="2000" dirty="0">
              <a:latin typeface="Times New Roman" pitchFamily="18" charset="0"/>
              <a:cs typeface="Times New Roman" pitchFamily="18" charset="0"/>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81000"/>
            <a:ext cx="8763000" cy="5943600"/>
          </a:xfrm>
        </p:spPr>
        <p:txBody>
          <a:bodyPr>
            <a:noAutofit/>
          </a:bodyPr>
          <a:lstStyle/>
          <a:p>
            <a:pPr marL="0" algn="ctr" rtl="0">
              <a:spcBef>
                <a:spcPts val="0"/>
              </a:spcBef>
              <a:buNone/>
            </a:pPr>
            <a:r>
              <a:rPr lang="en-US" sz="2200" b="1" dirty="0" smtClean="0">
                <a:solidFill>
                  <a:srgbClr val="C00000"/>
                </a:solidFill>
                <a:latin typeface="Times New Roman" pitchFamily="18" charset="0"/>
                <a:cs typeface="Times New Roman" pitchFamily="18" charset="0"/>
              </a:rPr>
              <a:t>Diabetes Self-Management Education</a:t>
            </a:r>
            <a:endParaRPr lang="en-US" sz="2200" dirty="0" smtClean="0">
              <a:latin typeface="Times New Roman" pitchFamily="18" charset="0"/>
              <a:cs typeface="Times New Roman" pitchFamily="18" charset="0"/>
            </a:endParaRPr>
          </a:p>
          <a:p>
            <a:pPr marL="182880" indent="-457200" algn="just" rtl="0">
              <a:spcBef>
                <a:spcPts val="0"/>
              </a:spcBef>
              <a:buNone/>
            </a:pPr>
            <a:r>
              <a:rPr lang="en-US" sz="2000" dirty="0" smtClean="0">
                <a:latin typeface="Times New Roman" pitchFamily="18" charset="0"/>
                <a:cs typeface="Times New Roman" pitchFamily="18" charset="0"/>
              </a:rPr>
              <a:t>1. The individual with diabetes must receive diabetes self management education (DSME) if at all possible. No amount of care from a physician or nurse can replace the self-care required of the person with diabetes. The involvement of family or significant others is also important for the successful treatment and well-being of the person with diabetes.</a:t>
            </a:r>
          </a:p>
          <a:p>
            <a:pPr marL="182880" indent="-457200" algn="just" rtl="0">
              <a:spcBef>
                <a:spcPts val="0"/>
              </a:spcBef>
              <a:buAutoNum type="arabicPeriod"/>
            </a:pPr>
            <a:endParaRPr lang="en-US" sz="2000" dirty="0" smtClean="0">
              <a:latin typeface="Times New Roman" pitchFamily="18" charset="0"/>
              <a:cs typeface="Times New Roman" pitchFamily="18" charset="0"/>
            </a:endParaRPr>
          </a:p>
          <a:p>
            <a:pPr marL="0" algn="just">
              <a:spcBef>
                <a:spcPts val="0"/>
              </a:spcBef>
            </a:pPr>
            <a:r>
              <a:rPr lang="en-US" sz="2000" dirty="0" smtClean="0">
                <a:latin typeface="Times New Roman" pitchFamily="18" charset="0"/>
                <a:cs typeface="Times New Roman" pitchFamily="18" charset="0"/>
              </a:rPr>
              <a:t>2. If the patient is hospitalized at diagnosis, the initial instruction is done in the hospital. However, hospital stays are so short, you cannot waste any time. Begin assessing baseline knowledge and teaching as soon as the patient is feeling physically well enough to learn. Depending on your state nurse practice act, this may be the responsibility of the primary or registered nurse, although aspects of the instruction may be delegated to the nurse. Generally this encompasses “survival skills,” which include the basic information the patient needs initially to survive at home. </a:t>
            </a:r>
          </a:p>
          <a:p>
            <a:pPr marL="0" algn="just">
              <a:spcBef>
                <a:spcPts val="0"/>
              </a:spcBef>
              <a:buNone/>
            </a:pPr>
            <a:r>
              <a:rPr lang="en-US" sz="2000" dirty="0" smtClean="0">
                <a:latin typeface="Times New Roman" pitchFamily="18" charset="0"/>
                <a:cs typeface="Times New Roman" pitchFamily="18" charset="0"/>
              </a:rPr>
              <a:t>3. Survival skills include medication administration, glucose monitoring, meal plan basics, and what to do if high or low blood glucose levels occur. A variety of helpful aids, such as pamphlets and videos, are available. Diabetes equipment suppliers provide kits that are full of samples and information. These are a significant help when you are teaching a patient.                                                                                                 </a:t>
            </a:r>
            <a:endParaRPr lang="en-US" sz="2000" dirty="0">
              <a:latin typeface="Times New Roman" pitchFamily="18" charset="0"/>
              <a:cs typeface="Times New Roman" pitchFamily="18" charset="0"/>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57200"/>
            <a:ext cx="8763000" cy="5867400"/>
          </a:xfrm>
        </p:spPr>
        <p:txBody>
          <a:bodyPr>
            <a:normAutofit/>
          </a:bodyPr>
          <a:lstStyle/>
          <a:p>
            <a:pPr marL="0" algn="l" rtl="0">
              <a:spcBef>
                <a:spcPts val="0"/>
              </a:spcBef>
              <a:buNone/>
            </a:pPr>
            <a:endParaRPr lang="en-US" sz="2200" dirty="0" smtClean="0">
              <a:latin typeface="Times New Roman" pitchFamily="18" charset="0"/>
              <a:cs typeface="Times New Roman" pitchFamily="18" charset="0"/>
            </a:endParaRPr>
          </a:p>
          <a:p>
            <a:pPr marL="0" algn="just" rtl="0">
              <a:spcBef>
                <a:spcPts val="0"/>
              </a:spcBef>
              <a:buNone/>
            </a:pPr>
            <a:r>
              <a:rPr lang="en-US" sz="2200" dirty="0" smtClean="0">
                <a:latin typeface="Times New Roman" pitchFamily="18" charset="0"/>
                <a:cs typeface="Times New Roman" pitchFamily="18" charset="0"/>
              </a:rPr>
              <a:t>4. Also advise the patient to purchase a medical alert bracelet or necklace. It is difficult to know how to operate and teach glucose monitoring with the variety of glucose monitors available. </a:t>
            </a:r>
          </a:p>
          <a:p>
            <a:pPr marL="0" algn="just" rtl="0">
              <a:spcBef>
                <a:spcPts val="0"/>
              </a:spcBef>
              <a:buNone/>
            </a:pPr>
            <a:endParaRPr lang="en-US" sz="2200" dirty="0" smtClean="0">
              <a:latin typeface="Times New Roman" pitchFamily="18" charset="0"/>
              <a:cs typeface="Times New Roman" pitchFamily="18" charset="0"/>
            </a:endParaRPr>
          </a:p>
          <a:p>
            <a:pPr marL="0" algn="just" rtl="0">
              <a:spcBef>
                <a:spcPts val="0"/>
              </a:spcBef>
              <a:buNone/>
            </a:pPr>
            <a:r>
              <a:rPr lang="en-US" sz="2200" dirty="0" smtClean="0">
                <a:latin typeface="Times New Roman" pitchFamily="18" charset="0"/>
                <a:cs typeface="Times New Roman" pitchFamily="18" charset="0"/>
              </a:rPr>
              <a:t>5. Many drug stores and medical supply stores not only sell the monitors but also provide training for the patient and family. You can obtain this information by calling local medical suppliers or by contacting the diabetes educator or discharge planner at your institution.</a:t>
            </a:r>
          </a:p>
          <a:p>
            <a:pPr marL="0" algn="just" rtl="0">
              <a:spcBef>
                <a:spcPts val="0"/>
              </a:spcBef>
              <a:buNone/>
            </a:pPr>
            <a:endParaRPr lang="en-US" sz="2200" dirty="0" smtClean="0">
              <a:latin typeface="Times New Roman" pitchFamily="18" charset="0"/>
              <a:cs typeface="Times New Roman" pitchFamily="18" charset="0"/>
            </a:endParaRPr>
          </a:p>
          <a:p>
            <a:pPr marL="0" algn="just" rtl="0">
              <a:spcBef>
                <a:spcPts val="0"/>
              </a:spcBef>
              <a:buNone/>
            </a:pPr>
            <a:r>
              <a:rPr lang="en-US" sz="2200" dirty="0" smtClean="0">
                <a:latin typeface="Times New Roman" pitchFamily="18" charset="0"/>
                <a:cs typeface="Times New Roman" pitchFamily="18" charset="0"/>
              </a:rPr>
              <a:t>6. After discharge, the patient should be referred to outpatient diabetes classes for further instruction. If classes are unavailable or if the patient is unable to leave home, a referral to a visiting nurse should be made. It is usually advisable to have a nurse present for the patient’s first insulin injection at home. </a:t>
            </a:r>
          </a:p>
          <a:p>
            <a:pPr marL="0" algn="just">
              <a:spcBef>
                <a:spcPts val="0"/>
              </a:spcBef>
            </a:pPr>
            <a:endParaRPr lang="en-US" sz="2200" dirty="0">
              <a:latin typeface="Times New Roman" pitchFamily="18" charset="0"/>
              <a:cs typeface="Times New Roman" pitchFamily="18" charset="0"/>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8458200" cy="5867400"/>
          </a:xfrm>
        </p:spPr>
        <p:txBody>
          <a:bodyPr>
            <a:normAutofit/>
          </a:bodyPr>
          <a:lstStyle/>
          <a:p>
            <a:pPr algn="l" rtl="0">
              <a:buNone/>
            </a:pPr>
            <a:r>
              <a:rPr lang="en-US" sz="2400" b="1" dirty="0" smtClean="0">
                <a:solidFill>
                  <a:srgbClr val="C00000"/>
                </a:solidFill>
                <a:latin typeface="Times New Roman" pitchFamily="18" charset="0"/>
                <a:cs typeface="Times New Roman" pitchFamily="18" charset="0"/>
              </a:rPr>
              <a:t>The ADA recommends that DSME include information about the following:</a:t>
            </a:r>
            <a:endParaRPr lang="en-US" sz="2400" dirty="0" smtClean="0">
              <a:solidFill>
                <a:srgbClr val="C00000"/>
              </a:solidFill>
              <a:latin typeface="Times New Roman" pitchFamily="18" charset="0"/>
              <a:cs typeface="Times New Roman" pitchFamily="18" charset="0"/>
            </a:endParaRPr>
          </a:p>
          <a:p>
            <a:pPr algn="just" rtl="0">
              <a:buNone/>
            </a:pPr>
            <a:r>
              <a:rPr lang="en-US"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Disease process and treatment options.</a:t>
            </a:r>
          </a:p>
          <a:p>
            <a:pPr algn="just" rtl="0">
              <a:buNone/>
            </a:pPr>
            <a:r>
              <a:rPr lang="en-US" sz="2000" dirty="0" smtClean="0">
                <a:latin typeface="Times New Roman" pitchFamily="18" charset="0"/>
                <a:cs typeface="Times New Roman" pitchFamily="18" charset="0"/>
              </a:rPr>
              <a:t>• Nutritional management.</a:t>
            </a:r>
          </a:p>
          <a:p>
            <a:pPr algn="just" rtl="0">
              <a:buNone/>
            </a:pPr>
            <a:r>
              <a:rPr lang="en-US" sz="2000" dirty="0" smtClean="0">
                <a:latin typeface="Times New Roman" pitchFamily="18" charset="0"/>
                <a:cs typeface="Times New Roman" pitchFamily="18" charset="0"/>
              </a:rPr>
              <a:t>• Incorporating physical activity into lifestyle</a:t>
            </a:r>
          </a:p>
          <a:p>
            <a:pPr algn="just" rtl="0">
              <a:buNone/>
            </a:pPr>
            <a:r>
              <a:rPr lang="en-US" sz="2000" dirty="0" smtClean="0">
                <a:latin typeface="Times New Roman" pitchFamily="18" charset="0"/>
                <a:cs typeface="Times New Roman" pitchFamily="18" charset="0"/>
              </a:rPr>
              <a:t>• Using medications safely.</a:t>
            </a:r>
          </a:p>
          <a:p>
            <a:pPr algn="just" rtl="0">
              <a:buNone/>
            </a:pPr>
            <a:r>
              <a:rPr lang="en-US" sz="2000" dirty="0" smtClean="0">
                <a:latin typeface="Times New Roman" pitchFamily="18" charset="0"/>
                <a:cs typeface="Times New Roman" pitchFamily="18" charset="0"/>
              </a:rPr>
              <a:t>• Monitoring blood glucose and using results</a:t>
            </a:r>
          </a:p>
          <a:p>
            <a:pPr algn="just" rtl="0">
              <a:buNone/>
            </a:pPr>
            <a:r>
              <a:rPr lang="en-US" sz="2000" dirty="0" smtClean="0">
                <a:latin typeface="Times New Roman" pitchFamily="18" charset="0"/>
                <a:cs typeface="Times New Roman" pitchFamily="18" charset="0"/>
              </a:rPr>
              <a:t>• Preventing, detecting, and treating acute complications</a:t>
            </a:r>
          </a:p>
          <a:p>
            <a:pPr algn="just" rtl="0">
              <a:buNone/>
            </a:pPr>
            <a:r>
              <a:rPr lang="en-US" sz="2000" dirty="0" smtClean="0">
                <a:latin typeface="Times New Roman" pitchFamily="18" charset="0"/>
                <a:cs typeface="Times New Roman" pitchFamily="18" charset="0"/>
              </a:rPr>
              <a:t>• Preventing, detecting, and treating chronic complications</a:t>
            </a:r>
          </a:p>
          <a:p>
            <a:pPr algn="just" rtl="0">
              <a:buNone/>
            </a:pPr>
            <a:r>
              <a:rPr lang="en-US" sz="2000" dirty="0" smtClean="0">
                <a:latin typeface="Times New Roman" pitchFamily="18" charset="0"/>
                <a:cs typeface="Times New Roman" pitchFamily="18" charset="0"/>
              </a:rPr>
              <a:t>• Personal strategies for psychosocial adjustment.</a:t>
            </a:r>
          </a:p>
          <a:p>
            <a:pPr algn="just" rtl="0">
              <a:buNone/>
            </a:pPr>
            <a:r>
              <a:rPr lang="en-US" sz="2000" dirty="0" smtClean="0">
                <a:latin typeface="Times New Roman" pitchFamily="18" charset="0"/>
                <a:cs typeface="Times New Roman" pitchFamily="18" charset="0"/>
              </a:rPr>
              <a:t>• Personal strategies for health promotion and behavior change. </a:t>
            </a:r>
          </a:p>
          <a:p>
            <a:pPr algn="just" rtl="0">
              <a:buNone/>
            </a:pPr>
            <a:r>
              <a:rPr lang="en-US" sz="2000" dirty="0" smtClean="0">
                <a:latin typeface="Times New Roman" pitchFamily="18" charset="0"/>
                <a:cs typeface="Times New Roman" pitchFamily="18" charset="0"/>
              </a:rPr>
              <a:t>•Because many people with diabetes are elderly, it is important to be aware of their special needs. </a:t>
            </a:r>
          </a:p>
          <a:p>
            <a:pPr algn="just" rtl="0">
              <a:buNone/>
            </a:pPr>
            <a:endParaRPr lang="en-US" dirty="0" smtClean="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533400"/>
            <a:ext cx="8686800" cy="5791200"/>
          </a:xfrm>
        </p:spPr>
        <p:txBody>
          <a:bodyPr>
            <a:normAutofit fontScale="55000" lnSpcReduction="20000"/>
          </a:bodyPr>
          <a:lstStyle/>
          <a:p>
            <a:pPr marL="0" algn="ctr" rtl="0">
              <a:spcBef>
                <a:spcPts val="0"/>
              </a:spcBef>
              <a:buNone/>
            </a:pPr>
            <a:r>
              <a:rPr lang="en-US" sz="2800" b="1" dirty="0" smtClean="0">
                <a:solidFill>
                  <a:srgbClr val="C00000"/>
                </a:solidFill>
                <a:latin typeface="Times New Roman" pitchFamily="18" charset="0"/>
                <a:cs typeface="Times New Roman" pitchFamily="18" charset="0"/>
              </a:rPr>
              <a:t>Reactive hypoglycemia </a:t>
            </a:r>
          </a:p>
          <a:p>
            <a:pPr marL="0" algn="ctr" rtl="0">
              <a:spcBef>
                <a:spcPts val="0"/>
              </a:spcBef>
              <a:buNone/>
            </a:pPr>
            <a:endParaRPr lang="en-US" dirty="0" smtClean="0">
              <a:solidFill>
                <a:srgbClr val="FF0000"/>
              </a:solidFill>
              <a:latin typeface="Times New Roman" pitchFamily="18" charset="0"/>
              <a:cs typeface="Times New Roman" pitchFamily="18" charset="0"/>
            </a:endParaRPr>
          </a:p>
          <a:p>
            <a:pPr marL="0" algn="just" rtl="0">
              <a:spcBef>
                <a:spcPts val="0"/>
              </a:spcBef>
              <a:buFont typeface="Wingdings" pitchFamily="2" charset="2"/>
              <a:buChar char="q"/>
            </a:pPr>
            <a:r>
              <a:rPr lang="en-US" sz="3500" dirty="0" smtClean="0">
                <a:latin typeface="Times New Roman" pitchFamily="18" charset="0"/>
                <a:cs typeface="Times New Roman" pitchFamily="18" charset="0"/>
              </a:rPr>
              <a:t>Occurs when the blood glucose drops below a normal level, usually below 70 mg/</a:t>
            </a:r>
            <a:r>
              <a:rPr lang="en-US" sz="3500" dirty="0" err="1" smtClean="0">
                <a:latin typeface="Times New Roman" pitchFamily="18" charset="0"/>
                <a:cs typeface="Times New Roman" pitchFamily="18" charset="0"/>
              </a:rPr>
              <a:t>dL</a:t>
            </a:r>
            <a:r>
              <a:rPr lang="en-US" sz="3500" dirty="0" smtClean="0">
                <a:latin typeface="Times New Roman" pitchFamily="18" charset="0"/>
                <a:cs typeface="Times New Roman" pitchFamily="18" charset="0"/>
              </a:rPr>
              <a:t>. Hypoglycemia is most often a complication of diabetes treatment, but at times it may occur without the presence of diabetes. It may be a warning sign of impending diabetes.</a:t>
            </a:r>
          </a:p>
          <a:p>
            <a:pPr marL="0" algn="just" rtl="0">
              <a:spcBef>
                <a:spcPts val="0"/>
              </a:spcBef>
              <a:buFont typeface="Wingdings" pitchFamily="2" charset="2"/>
              <a:buChar char="q"/>
            </a:pPr>
            <a:endParaRPr lang="en-US" sz="3500" dirty="0" smtClean="0">
              <a:latin typeface="Times New Roman" pitchFamily="18" charset="0"/>
              <a:cs typeface="Times New Roman" pitchFamily="18" charset="0"/>
            </a:endParaRPr>
          </a:p>
          <a:p>
            <a:pPr marL="0" algn="just" rtl="0">
              <a:spcBef>
                <a:spcPts val="0"/>
              </a:spcBef>
              <a:buNone/>
            </a:pPr>
            <a:r>
              <a:rPr lang="en-US" sz="3500" b="1" dirty="0" err="1" smtClean="0">
                <a:solidFill>
                  <a:srgbClr val="C00000"/>
                </a:solidFill>
                <a:latin typeface="Times New Roman" pitchFamily="18" charset="0"/>
                <a:cs typeface="Times New Roman" pitchFamily="18" charset="0"/>
              </a:rPr>
              <a:t>Pathophysiology</a:t>
            </a:r>
            <a:r>
              <a:rPr lang="en-US" sz="3500" b="1" dirty="0" smtClean="0">
                <a:solidFill>
                  <a:srgbClr val="C00000"/>
                </a:solidFill>
                <a:latin typeface="Times New Roman" pitchFamily="18" charset="0"/>
                <a:cs typeface="Times New Roman" pitchFamily="18" charset="0"/>
              </a:rPr>
              <a:t> and Etiology:</a:t>
            </a:r>
            <a:r>
              <a:rPr lang="en-US" sz="3500" dirty="0" smtClean="0">
                <a:latin typeface="Times New Roman" pitchFamily="18" charset="0"/>
                <a:cs typeface="Times New Roman" pitchFamily="18" charset="0"/>
              </a:rPr>
              <a:t> Low blood glucose may occur as an overreaction of the pancreas to eating. The pancreas senses the blood glucose level rising and produces more insulin than is necessary for the use of that glucose. As a result, the blood glucose drops to below normal. It may be due to abnormally low levels of glucagon, or alternatively, it may be due to high levels of insulin. Some experts believe that this is a rare condition and that many “hypoglycemic” episodes are due to activation of the sympathetic nervous system for other reasons, without true hypoglycemia.</a:t>
            </a:r>
            <a:endParaRPr lang="en-US" sz="3500" b="1" dirty="0" smtClean="0">
              <a:solidFill>
                <a:srgbClr val="C00000"/>
              </a:solidFill>
              <a:latin typeface="Times New Roman" pitchFamily="18" charset="0"/>
              <a:cs typeface="Times New Roman" pitchFamily="18" charset="0"/>
            </a:endParaRPr>
          </a:p>
          <a:p>
            <a:pPr marL="0" algn="just" rtl="0">
              <a:spcBef>
                <a:spcPts val="0"/>
              </a:spcBef>
              <a:buNone/>
            </a:pPr>
            <a:r>
              <a:rPr lang="en-US" dirty="0" smtClean="0">
                <a:latin typeface="Times New Roman" pitchFamily="18" charset="0"/>
                <a:cs typeface="Times New Roman" pitchFamily="18" charset="0"/>
              </a:rPr>
              <a:t>  </a:t>
            </a:r>
          </a:p>
          <a:p>
            <a:pPr marL="0" algn="l" rtl="0">
              <a:spcBef>
                <a:spcPts val="0"/>
              </a:spcBef>
            </a:pPr>
            <a:endParaRPr lang="en-US" dirty="0" smtClean="0">
              <a:latin typeface="Times New Roman" pitchFamily="18" charset="0"/>
              <a:cs typeface="Times New Roman" pitchFamily="18" charset="0"/>
            </a:endParaRPr>
          </a:p>
          <a:p>
            <a:pPr marL="0" algn="l" rtl="0">
              <a:spcBef>
                <a:spcPts val="0"/>
              </a:spcBef>
              <a:buNone/>
            </a:pPr>
            <a:r>
              <a:rPr lang="en-US" sz="3500" b="1" dirty="0" smtClean="0">
                <a:solidFill>
                  <a:srgbClr val="C00000"/>
                </a:solidFill>
                <a:latin typeface="Times New Roman" pitchFamily="18" charset="0"/>
                <a:cs typeface="Times New Roman" pitchFamily="18" charset="0"/>
              </a:rPr>
              <a:t>Signs and Symptoms</a:t>
            </a:r>
          </a:p>
          <a:p>
            <a:pPr marL="0" algn="l" rtl="0">
              <a:spcBef>
                <a:spcPts val="0"/>
              </a:spcBef>
              <a:buNone/>
            </a:pPr>
            <a:r>
              <a:rPr lang="en-US" sz="3500" dirty="0" smtClean="0">
                <a:latin typeface="Times New Roman" pitchFamily="18" charset="0"/>
                <a:cs typeface="Times New Roman" pitchFamily="18" charset="0"/>
              </a:rPr>
              <a:t> 1. Low blood glucose causes release of epinephrine, which in turn causes the blood glucose to rise. </a:t>
            </a:r>
          </a:p>
          <a:p>
            <a:pPr marL="0" algn="l" rtl="0">
              <a:spcBef>
                <a:spcPts val="0"/>
              </a:spcBef>
              <a:buNone/>
            </a:pPr>
            <a:r>
              <a:rPr lang="en-US" sz="3500" dirty="0" smtClean="0">
                <a:latin typeface="Times New Roman" pitchFamily="18" charset="0"/>
                <a:cs typeface="Times New Roman" pitchFamily="18" charset="0"/>
              </a:rPr>
              <a:t>2.Epinephrine release causes a  fight-or-flight reaction, which may produce shaking, sweating, and palpitations. </a:t>
            </a:r>
          </a:p>
          <a:p>
            <a:pPr marL="0" algn="l" rtl="0">
              <a:spcBef>
                <a:spcPts val="0"/>
              </a:spcBef>
              <a:buNone/>
            </a:pPr>
            <a:r>
              <a:rPr lang="en-US" sz="3500" dirty="0" smtClean="0">
                <a:latin typeface="Times New Roman" pitchFamily="18" charset="0"/>
                <a:cs typeface="Times New Roman" pitchFamily="18" charset="0"/>
              </a:rPr>
              <a:t>3. Headache, chills, and confusion may also occur.</a:t>
            </a:r>
          </a:p>
          <a:p>
            <a:pPr marL="0" algn="l" rtl="0">
              <a:spcBef>
                <a:spcPts val="0"/>
              </a:spcBef>
              <a:buNone/>
            </a:pPr>
            <a:r>
              <a:rPr lang="en-US" sz="3500" dirty="0" smtClean="0">
                <a:latin typeface="Times New Roman" pitchFamily="18" charset="0"/>
                <a:cs typeface="Times New Roman" pitchFamily="18" charset="0"/>
              </a:rPr>
              <a:t> Symptoms are the same as those described earlier related to hypoglycemia in diabetes.</a:t>
            </a:r>
          </a:p>
          <a:p>
            <a:pPr marL="0" algn="l" rtl="0">
              <a:spcBef>
                <a:spcPts val="0"/>
              </a:spcBef>
              <a:buNone/>
            </a:pPr>
            <a:endParaRPr lang="en-US" sz="3500" dirty="0" smtClean="0">
              <a:latin typeface="Times New Roman" pitchFamily="18" charset="0"/>
              <a:cs typeface="Times New Roman" pitchFamily="18" charset="0"/>
            </a:endParaRPr>
          </a:p>
          <a:p>
            <a:pPr marL="0" algn="l">
              <a:spcBef>
                <a:spcPts val="0"/>
              </a:spcBef>
            </a:pPr>
            <a:endParaRPr lang="en-US" dirty="0">
              <a:latin typeface="Times New Roman" pitchFamily="18" charset="0"/>
              <a:cs typeface="Times New Roman" pitchFamily="18" charset="0"/>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81000"/>
            <a:ext cx="8686800" cy="5943600"/>
          </a:xfrm>
        </p:spPr>
        <p:txBody>
          <a:bodyPr>
            <a:normAutofit/>
          </a:bodyPr>
          <a:lstStyle/>
          <a:p>
            <a:pPr algn="just" rtl="0">
              <a:buNone/>
            </a:pPr>
            <a:r>
              <a:rPr lang="en-US" sz="2200" b="1" dirty="0" smtClean="0">
                <a:solidFill>
                  <a:srgbClr val="C00000"/>
                </a:solidFill>
                <a:latin typeface="Times New Roman" pitchFamily="18" charset="0"/>
                <a:cs typeface="Times New Roman" pitchFamily="18" charset="0"/>
              </a:rPr>
              <a:t>Diagnosis:</a:t>
            </a:r>
            <a:endParaRPr lang="en-US" sz="2200" dirty="0" smtClean="0">
              <a:solidFill>
                <a:srgbClr val="C00000"/>
              </a:solidFill>
              <a:latin typeface="Times New Roman" pitchFamily="18" charset="0"/>
              <a:cs typeface="Times New Roman" pitchFamily="18" charset="0"/>
            </a:endParaRPr>
          </a:p>
          <a:p>
            <a:pPr marL="0" indent="-457200" algn="just" rtl="0">
              <a:spcBef>
                <a:spcPts val="0"/>
              </a:spcBef>
              <a:buNone/>
            </a:pPr>
            <a:r>
              <a:rPr lang="en-US" sz="2200" dirty="0" smtClean="0">
                <a:latin typeface="Times New Roman" pitchFamily="18" charset="0"/>
                <a:cs typeface="Times New Roman" pitchFamily="18" charset="0"/>
              </a:rPr>
              <a:t>1. Diagnosis is often based on a 5-hour glucose tolerance test, with below-normal readings between 2 and 5 hours. However, with the availability of home glucose monitors, it is now preferable for patients to monitor blood glucose levels at home.</a:t>
            </a:r>
          </a:p>
          <a:p>
            <a:pPr marL="182880" indent="-457200" algn="just" rtl="0">
              <a:spcBef>
                <a:spcPts val="0"/>
              </a:spcBef>
              <a:buAutoNum type="arabicPeriod"/>
            </a:pPr>
            <a:endParaRPr lang="en-US" sz="2200" dirty="0" smtClean="0">
              <a:latin typeface="Times New Roman" pitchFamily="18" charset="0"/>
              <a:cs typeface="Times New Roman" pitchFamily="18" charset="0"/>
            </a:endParaRPr>
          </a:p>
          <a:p>
            <a:pPr marL="0" algn="just" rtl="0">
              <a:spcBef>
                <a:spcPts val="0"/>
              </a:spcBef>
              <a:buNone/>
            </a:pPr>
            <a:r>
              <a:rPr lang="en-US" sz="2200" dirty="0" smtClean="0">
                <a:latin typeface="Times New Roman" pitchFamily="18" charset="0"/>
                <a:cs typeface="Times New Roman" pitchFamily="18" charset="0"/>
              </a:rPr>
              <a:t>2. Readings should be taken in the morning on arising, 2 hours after each meal, at bedtime, and during symptoms of hypoglycemia. These results may then be taken to the physician for interpretation.</a:t>
            </a:r>
          </a:p>
          <a:p>
            <a:pPr marL="0" algn="just" rtl="0">
              <a:spcBef>
                <a:spcPts val="0"/>
              </a:spcBef>
              <a:buNone/>
            </a:pPr>
            <a:endParaRPr lang="en-US" sz="2200" dirty="0" smtClean="0">
              <a:latin typeface="Times New Roman" pitchFamily="18" charset="0"/>
              <a:cs typeface="Times New Roman" pitchFamily="18" charset="0"/>
            </a:endParaRPr>
          </a:p>
          <a:p>
            <a:pPr algn="just" rtl="0">
              <a:buNone/>
            </a:pPr>
            <a:r>
              <a:rPr lang="en-US" sz="2200" b="1" dirty="0" smtClean="0">
                <a:solidFill>
                  <a:srgbClr val="C00000"/>
                </a:solidFill>
                <a:latin typeface="Times New Roman" pitchFamily="18" charset="0"/>
                <a:cs typeface="Times New Roman" pitchFamily="18" charset="0"/>
              </a:rPr>
              <a:t>Therapeutic Measures</a:t>
            </a:r>
            <a:endParaRPr lang="en-US" sz="2200" dirty="0" smtClean="0">
              <a:solidFill>
                <a:srgbClr val="C00000"/>
              </a:solidFill>
              <a:latin typeface="Times New Roman" pitchFamily="18" charset="0"/>
              <a:cs typeface="Times New Roman" pitchFamily="18" charset="0"/>
            </a:endParaRPr>
          </a:p>
          <a:p>
            <a:pPr marL="0" algn="just" rtl="0">
              <a:spcBef>
                <a:spcPts val="0"/>
              </a:spcBef>
              <a:buNone/>
            </a:pPr>
            <a:r>
              <a:rPr lang="en-US" sz="2200" dirty="0" smtClean="0">
                <a:latin typeface="Times New Roman" pitchFamily="18" charset="0"/>
                <a:cs typeface="Times New Roman" pitchFamily="18" charset="0"/>
              </a:rPr>
              <a:t> 1. Treatment includes frequent small meals and avoidance of fasting.</a:t>
            </a:r>
          </a:p>
          <a:p>
            <a:pPr marL="0" algn="just" rtl="0">
              <a:spcBef>
                <a:spcPts val="0"/>
              </a:spcBef>
              <a:buNone/>
            </a:pPr>
            <a:r>
              <a:rPr lang="en-US" sz="2200" dirty="0" smtClean="0">
                <a:latin typeface="Times New Roman" pitchFamily="18" charset="0"/>
                <a:cs typeface="Times New Roman" pitchFamily="18" charset="0"/>
              </a:rPr>
              <a:t> 2. Simple sugars are avoided because they may aggravate symptoms. </a:t>
            </a:r>
          </a:p>
          <a:p>
            <a:pPr marL="0" algn="just" rtl="0">
              <a:spcBef>
                <a:spcPts val="0"/>
              </a:spcBef>
              <a:buNone/>
            </a:pPr>
            <a:r>
              <a:rPr lang="en-US" sz="2200" dirty="0" smtClean="0">
                <a:latin typeface="Times New Roman" pitchFamily="18" charset="0"/>
                <a:cs typeface="Times New Roman" pitchFamily="18" charset="0"/>
              </a:rPr>
              <a:t>3.High-fiber foods, complex carbohydrates, and proteins are recommended. </a:t>
            </a:r>
          </a:p>
          <a:p>
            <a:pPr algn="just"/>
            <a:endParaRPr lang="en-US" sz="2200" dirty="0">
              <a:latin typeface="Times New Roman" pitchFamily="18" charset="0"/>
              <a:cs typeface="Times New Roman" pitchFamily="18" charset="0"/>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Grp="1" noChangeAspect="1"/>
          </p:cNvGraphicFramePr>
          <p:nvPr>
            <p:ph type="clipArt" sz="half" idx="2"/>
          </p:nvPr>
        </p:nvGraphicFramePr>
        <p:xfrm>
          <a:off x="4572000" y="2625725"/>
          <a:ext cx="4152900" cy="2597150"/>
        </p:xfrm>
        <a:graphic>
          <a:graphicData uri="http://schemas.openxmlformats.org/presentationml/2006/ole">
            <mc:AlternateContent xmlns:mc="http://schemas.openxmlformats.org/markup-compatibility/2006">
              <mc:Choice xmlns:v="urn:schemas-microsoft-com:vml" Requires="v">
                <p:oleObj spid="_x0000_s48142" name="SmartDraw" r:id="rId3" imgW="3657600" imgH="2287440" progId="">
                  <p:embed/>
                </p:oleObj>
              </mc:Choice>
              <mc:Fallback>
                <p:oleObj name="SmartDraw" r:id="rId3" imgW="3657600" imgH="2287440" progId="">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625725"/>
                        <a:ext cx="4152900" cy="25971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7" name="WordArt 3"/>
          <p:cNvSpPr>
            <a:spLocks noChangeArrowheads="1" noChangeShapeType="1" noTextEdit="1"/>
          </p:cNvSpPr>
          <p:nvPr/>
        </p:nvSpPr>
        <p:spPr bwMode="auto">
          <a:xfrm>
            <a:off x="304800" y="2438400"/>
            <a:ext cx="3733800" cy="1981200"/>
          </a:xfrm>
          <a:prstGeom prst="rect">
            <a:avLst/>
          </a:prstGeom>
        </p:spPr>
        <p:txBody>
          <a:bodyPr wrap="none" fromWordArt="1">
            <a:prstTxWarp prst="textPlain">
              <a:avLst>
                <a:gd name="adj" fmla="val 50000"/>
              </a:avLst>
            </a:prstTxWarp>
          </a:bodyPr>
          <a:lstStyle/>
          <a:p>
            <a:pPr algn="ctr"/>
            <a:r>
              <a:rPr lang="ar-EG" sz="3600" b="1" kern="10">
                <a:ln w="9525" cap="sq">
                  <a:noFill/>
                  <a:round/>
                  <a:headEnd type="none" w="sm" len="sm"/>
                  <a:tailEnd type="none" w="sm" len="sm"/>
                </a:ln>
                <a:gradFill rotWithShape="1">
                  <a:gsLst>
                    <a:gs pos="0">
                      <a:srgbClr val="FFFF00"/>
                    </a:gs>
                    <a:gs pos="100000">
                      <a:srgbClr val="FF9933"/>
                    </a:gs>
                  </a:gsLst>
                  <a:path path="rect">
                    <a:fillToRect l="50000" t="50000" r="50000" b="50000"/>
                  </a:path>
                </a:gradFill>
                <a:effectLst>
                  <a:outerShdw dist="35921" dir="2700000" algn="ctr" rotWithShape="0">
                    <a:srgbClr val="C0C0C0"/>
                  </a:outerShdw>
                </a:effectLst>
                <a:latin typeface="Simplified Arabic"/>
                <a:cs typeface="Simplified Arabic"/>
              </a:rPr>
              <a:t>شكرا لكم على حسن الاستماع</a:t>
            </a:r>
            <a:endParaRPr lang="en-US" sz="3600" b="1" kern="10">
              <a:ln w="9525" cap="sq">
                <a:noFill/>
                <a:round/>
                <a:headEnd type="none" w="sm" len="sm"/>
                <a:tailEnd type="none" w="sm" len="sm"/>
              </a:ln>
              <a:gradFill rotWithShape="1">
                <a:gsLst>
                  <a:gs pos="0">
                    <a:srgbClr val="FFFF00"/>
                  </a:gs>
                  <a:gs pos="100000">
                    <a:srgbClr val="FF9933"/>
                  </a:gs>
                </a:gsLst>
                <a:path path="rect">
                  <a:fillToRect l="50000" t="50000" r="50000" b="50000"/>
                </a:path>
              </a:gradFill>
              <a:effectLst>
                <a:outerShdw dist="35921" dir="2700000" algn="ctr" rotWithShape="0">
                  <a:srgbClr val="C0C0C0"/>
                </a:outerShdw>
              </a:effectLst>
              <a:latin typeface="Simplified Arabic"/>
              <a:cs typeface="Simplified Arabic"/>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تدفق">
  <a:themeElements>
    <a:clrScheme name="تدفق">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تدفق">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تدفق">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1354</TotalTime>
  <Words>8679</Words>
  <Application>Microsoft Office PowerPoint</Application>
  <PresentationFormat>Экран (4:3)</PresentationFormat>
  <Paragraphs>460</Paragraphs>
  <Slides>65</Slides>
  <Notes>0</Notes>
  <HiddenSlides>0</HiddenSlides>
  <MMClips>0</MMClips>
  <ScaleCrop>false</ScaleCrop>
  <HeadingPairs>
    <vt:vector size="8" baseType="variant">
      <vt:variant>
        <vt:lpstr>Использованные шрифты</vt:lpstr>
      </vt:variant>
      <vt:variant>
        <vt:i4>8</vt:i4>
      </vt:variant>
      <vt:variant>
        <vt:lpstr>Тема</vt:lpstr>
      </vt:variant>
      <vt:variant>
        <vt:i4>1</vt:i4>
      </vt:variant>
      <vt:variant>
        <vt:lpstr>Внедренные серверы OLE</vt:lpstr>
      </vt:variant>
      <vt:variant>
        <vt:i4>1</vt:i4>
      </vt:variant>
      <vt:variant>
        <vt:lpstr>Заголовки слайдов</vt:lpstr>
      </vt:variant>
      <vt:variant>
        <vt:i4>65</vt:i4>
      </vt:variant>
    </vt:vector>
  </HeadingPairs>
  <TitlesOfParts>
    <vt:vector size="75" baseType="lpstr">
      <vt:lpstr>Calibri</vt:lpstr>
      <vt:lpstr>Constantia</vt:lpstr>
      <vt:lpstr>Majalla UI</vt:lpstr>
      <vt:lpstr>Simplified Arabic</vt:lpstr>
      <vt:lpstr>Times New Roman</vt:lpstr>
      <vt:lpstr>Traditional Arabic</vt:lpstr>
      <vt:lpstr>Wingdings</vt:lpstr>
      <vt:lpstr>Wingdings 2</vt:lpstr>
      <vt:lpstr>تدفق</vt:lpstr>
      <vt:lpstr>SmartDraw</vt:lpstr>
      <vt:lpstr>  Hypothyroidism Hyperthyroidism</vt:lpstr>
      <vt:lpstr>Thyroid  Gland Anatomy </vt:lpstr>
      <vt:lpstr>Nursing Care of Patients with Endocrine Disorders</vt:lpstr>
      <vt:lpstr>The Thyroid  Gland physiology  </vt:lpstr>
      <vt:lpstr>Pathophysiology</vt:lpstr>
      <vt:lpstr>Презентация PowerPoint</vt:lpstr>
      <vt:lpstr>Etiology</vt:lpstr>
      <vt:lpstr> </vt:lpstr>
      <vt:lpstr>Презентация PowerPoint</vt:lpstr>
      <vt:lpstr>Презентация PowerPoint</vt:lpstr>
      <vt:lpstr>S &amp; S of Hypothyroidism </vt:lpstr>
      <vt:lpstr>S &amp; S of Hypothyroidism </vt:lpstr>
      <vt:lpstr>S &amp; S of Hypothyroidism </vt:lpstr>
      <vt:lpstr>Презентация PowerPoint</vt:lpstr>
      <vt:lpstr>Hyperthyroidism: </vt:lpstr>
      <vt:lpstr>Hyperthyroidism</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DIABETES MELLITUS</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Macrovascular Complications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Nursing Care of Patients with Endocrine Disorders</dc:title>
  <dc:creator>sma</dc:creator>
  <cp:lastModifiedBy>Нури</cp:lastModifiedBy>
  <cp:revision>199</cp:revision>
  <dcterms:created xsi:type="dcterms:W3CDTF">2015-03-18T15:40:49Z</dcterms:created>
  <dcterms:modified xsi:type="dcterms:W3CDTF">2021-01-28T08:53:23Z</dcterms:modified>
</cp:coreProperties>
</file>